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8" r:id="rId2"/>
    <p:sldId id="257" r:id="rId3"/>
    <p:sldId id="266" r:id="rId4"/>
    <p:sldId id="279" r:id="rId5"/>
    <p:sldId id="268" r:id="rId6"/>
    <p:sldId id="269" r:id="rId7"/>
    <p:sldId id="270" r:id="rId8"/>
    <p:sldId id="271" r:id="rId9"/>
    <p:sldId id="272" r:id="rId10"/>
    <p:sldId id="273" r:id="rId11"/>
    <p:sldId id="274" r:id="rId12"/>
    <p:sldId id="275" r:id="rId13"/>
    <p:sldId id="276" r:id="rId14"/>
    <p:sldId id="27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338DCD"/>
    <a:srgbClr val="3F93D0"/>
    <a:srgbClr val="214F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BE98C2-8976-4CB9-A2DE-2D6631052D1F}"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4D2BF4-178C-4440-AB91-B8C5CA83254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BE98C2-8976-4CB9-A2DE-2D6631052D1F}"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4D2BF4-178C-4440-AB91-B8C5CA83254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BE98C2-8976-4CB9-A2DE-2D6631052D1F}"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4D2BF4-178C-4440-AB91-B8C5CA83254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BE98C2-8976-4CB9-A2DE-2D6631052D1F}"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4D2BF4-178C-4440-AB91-B8C5CA83254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BE98C2-8976-4CB9-A2DE-2D6631052D1F}"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4D2BF4-178C-4440-AB91-B8C5CA83254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BE98C2-8976-4CB9-A2DE-2D6631052D1F}"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4D2BF4-178C-4440-AB91-B8C5CA83254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BE98C2-8976-4CB9-A2DE-2D6631052D1F}" type="datetimeFigureOut">
              <a:rPr lang="en-US" smtClean="0"/>
              <a:t>4/24/2019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4D2BF4-178C-4440-AB91-B8C5CA83254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BE98C2-8976-4CB9-A2DE-2D6631052D1F}" type="datetimeFigureOut">
              <a:rPr lang="en-US" smtClean="0"/>
              <a:t>4/24/2019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4D2BF4-178C-4440-AB91-B8C5CA83254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BE98C2-8976-4CB9-A2DE-2D6631052D1F}" type="datetimeFigureOut">
              <a:rPr lang="en-US" smtClean="0"/>
              <a:t>4/24/2019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4D2BF4-178C-4440-AB91-B8C5CA83254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BE98C2-8976-4CB9-A2DE-2D6631052D1F}"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4D2BF4-178C-4440-AB91-B8C5CA83254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BE98C2-8976-4CB9-A2DE-2D6631052D1F}"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4D2BF4-178C-4440-AB91-B8C5CA83254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300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BE98C2-8976-4CB9-A2DE-2D6631052D1F}" type="datetimeFigureOut">
              <a:rPr lang="en-US" smtClean="0"/>
              <a:t>4/24/2019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4D2BF4-178C-4440-AB91-B8C5CA83254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D:\VIP Data\Supriya\All logos\Psychometrica.in.png"/>
          <p:cNvPicPr>
            <a:picLocks noChangeAspect="1" noChangeArrowheads="1"/>
          </p:cNvPicPr>
          <p:nvPr/>
        </p:nvPicPr>
        <p:blipFill>
          <a:blip r:embed="rId2" cstate="print"/>
          <a:srcRect/>
          <a:stretch>
            <a:fillRect/>
          </a:stretch>
        </p:blipFill>
        <p:spPr bwMode="auto">
          <a:xfrm>
            <a:off x="7010400" y="6535919"/>
            <a:ext cx="1981200" cy="322081"/>
          </a:xfrm>
          <a:prstGeom prst="rect">
            <a:avLst/>
          </a:prstGeom>
          <a:noFill/>
        </p:spPr>
      </p:pic>
      <p:sp>
        <p:nvSpPr>
          <p:cNvPr id="2" name="TextBox 1"/>
          <p:cNvSpPr txBox="1"/>
          <p:nvPr/>
        </p:nvSpPr>
        <p:spPr>
          <a:xfrm>
            <a:off x="723900" y="1981200"/>
            <a:ext cx="7696200" cy="1892826"/>
          </a:xfrm>
          <a:prstGeom prst="rect">
            <a:avLst/>
          </a:prstGeom>
          <a:noFill/>
        </p:spPr>
        <p:txBody>
          <a:bodyPr wrap="square" rtlCol="0">
            <a:spAutoFit/>
          </a:bodyPr>
          <a:lstStyle/>
          <a:p>
            <a:pPr algn="ctr"/>
            <a:r>
              <a:rPr lang="en-US" sz="2800" b="1" dirty="0">
                <a:solidFill>
                  <a:schemeClr val="accent3">
                    <a:lumMod val="50000"/>
                  </a:schemeClr>
                </a:solidFill>
                <a:latin typeface="Times New Roman" panose="02020603050405020304" pitchFamily="18" charset="0"/>
                <a:cs typeface="Times New Roman" panose="02020603050405020304" pitchFamily="18" charset="0"/>
              </a:rPr>
              <a:t>INSTRUCTIONS</a:t>
            </a:r>
          </a:p>
          <a:p>
            <a:pPr algn="ctr"/>
            <a:r>
              <a:rPr lang="en-US" sz="800" b="1" dirty="0">
                <a:solidFill>
                  <a:schemeClr val="accent3">
                    <a:lumMod val="50000"/>
                  </a:schemeClr>
                </a:solidFill>
                <a:latin typeface="Times New Roman" panose="02020603050405020304" pitchFamily="18" charset="0"/>
                <a:cs typeface="Times New Roman" panose="02020603050405020304" pitchFamily="18" charset="0"/>
              </a:rPr>
              <a:t> </a:t>
            </a:r>
          </a:p>
          <a:p>
            <a:pPr algn="ct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for</a:t>
            </a:r>
          </a:p>
          <a:p>
            <a:pPr algn="ctr"/>
            <a:r>
              <a:rPr lang="en-US" sz="900" b="1" dirty="0">
                <a:solidFill>
                  <a:srgbClr val="C00000"/>
                </a:solidFill>
                <a:latin typeface="Times New Roman" panose="02020603050405020304" pitchFamily="18" charset="0"/>
                <a:cs typeface="Times New Roman" panose="02020603050405020304" pitchFamily="18" charset="0"/>
              </a:rPr>
              <a:t> </a:t>
            </a:r>
          </a:p>
          <a:p>
            <a:pPr algn="ctr"/>
            <a:r>
              <a:rPr lang="en-US" sz="4400" b="1" dirty="0">
                <a:solidFill>
                  <a:srgbClr val="C00000"/>
                </a:solidFill>
                <a:latin typeface="Times New Roman" panose="02020603050405020304" pitchFamily="18" charset="0"/>
                <a:cs typeface="Times New Roman" panose="02020603050405020304" pitchFamily="18" charset="0"/>
              </a:rPr>
              <a:t>PSYCHOMETRIC TESTS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Desk11\Desktop\Metro Test\MEMORY TEST.jpg"/>
          <p:cNvPicPr>
            <a:picLocks noChangeAspect="1" noChangeArrowheads="1"/>
          </p:cNvPicPr>
          <p:nvPr/>
        </p:nvPicPr>
        <p:blipFill rotWithShape="1">
          <a:blip r:embed="rId2" cstate="print"/>
          <a:srcRect l="5407" t="4545" r="69066" b="15909"/>
          <a:stretch>
            <a:fillRect/>
          </a:stretch>
        </p:blipFill>
        <p:spPr bwMode="auto">
          <a:xfrm>
            <a:off x="3733800" y="1295400"/>
            <a:ext cx="2209800" cy="2667000"/>
          </a:xfrm>
          <a:prstGeom prst="rect">
            <a:avLst/>
          </a:prstGeom>
          <a:ln>
            <a:noFill/>
          </a:ln>
          <a:effectLst/>
        </p:spPr>
      </p:pic>
      <p:sp>
        <p:nvSpPr>
          <p:cNvPr id="7" name="Title 1"/>
          <p:cNvSpPr txBox="1"/>
          <p:nvPr/>
        </p:nvSpPr>
        <p:spPr>
          <a:xfrm>
            <a:off x="609600" y="1524001"/>
            <a:ext cx="1066800" cy="609600"/>
          </a:xfrm>
          <a:prstGeom prst="rect">
            <a:avLst/>
          </a:prstGeom>
        </p:spPr>
        <p:txBody>
          <a:bodyPr vert="horz" lIns="91440" tIns="45720" rIns="91440" bIns="45720" rtlCol="0" anchor="ctr">
            <a:noAutofit/>
          </a:bodyPr>
          <a:lstStyle/>
          <a:p>
            <a:pPr algn="just"/>
            <a:endParaRPr lang="en-US" sz="1600" b="1" dirty="0">
              <a:latin typeface="Times New Roman" panose="02020603050405020304" pitchFamily="18" charset="0"/>
              <a:cs typeface="Times New Roman" panose="02020603050405020304" pitchFamily="18" charset="0"/>
            </a:endParaRPr>
          </a:p>
        </p:txBody>
      </p:sp>
      <p:pic>
        <p:nvPicPr>
          <p:cNvPr id="5" name="Picture 4" descr="D:\VIP Data\Supriya\All logos\Psychometrica.in.png"/>
          <p:cNvPicPr>
            <a:picLocks noChangeAspect="1" noChangeArrowheads="1"/>
          </p:cNvPicPr>
          <p:nvPr/>
        </p:nvPicPr>
        <p:blipFill>
          <a:blip r:embed="rId3" cstate="print"/>
          <a:srcRect/>
          <a:stretch>
            <a:fillRect/>
          </a:stretch>
        </p:blipFill>
        <p:spPr bwMode="auto">
          <a:xfrm>
            <a:off x="7010400" y="6535919"/>
            <a:ext cx="1981200" cy="322081"/>
          </a:xfrm>
          <a:prstGeom prst="rect">
            <a:avLst/>
          </a:prstGeom>
          <a:noFill/>
        </p:spPr>
      </p:pic>
      <p:sp>
        <p:nvSpPr>
          <p:cNvPr id="9" name="Title 1"/>
          <p:cNvSpPr txBox="1"/>
          <p:nvPr/>
        </p:nvSpPr>
        <p:spPr>
          <a:xfrm>
            <a:off x="228600" y="3886200"/>
            <a:ext cx="9144000" cy="2590800"/>
          </a:xfrm>
          <a:prstGeom prst="rect">
            <a:avLst/>
          </a:prstGeom>
        </p:spPr>
        <p:txBody>
          <a:bodyPr vert="horz" lIns="91440" tIns="45720" rIns="91440" bIns="45720" rtlCol="0" anchor="ctr">
            <a:noAutofit/>
          </a:bodyPr>
          <a:lstStyle/>
          <a:p>
            <a:pPr lvl="0" algn="just">
              <a:lnSpc>
                <a:spcPct val="130000"/>
              </a:lnSpc>
            </a:pPr>
            <a:r>
              <a:rPr lang="en-US" sz="2000" b="1" dirty="0">
                <a:solidFill>
                  <a:srgbClr val="C00000"/>
                </a:solidFill>
                <a:latin typeface="Times New Roman" panose="02020603050405020304" pitchFamily="18" charset="0"/>
                <a:cs typeface="Times New Roman" panose="02020603050405020304" pitchFamily="18" charset="0"/>
              </a:rPr>
              <a:t>Instructions : </a:t>
            </a:r>
          </a:p>
          <a:p>
            <a:pPr marL="342900" lvl="0" indent="-342900">
              <a:buFont typeface="+mj-lt"/>
              <a:buAutoNum type="arabicPeriod"/>
            </a:pPr>
            <a:r>
              <a:rPr lang="en-US" dirty="0">
                <a:solidFill>
                  <a:srgbClr val="0070C0"/>
                </a:solidFill>
                <a:latin typeface="Times New Roman" panose="02020603050405020304" pitchFamily="18" charset="0"/>
                <a:cs typeface="Times New Roman" panose="02020603050405020304" pitchFamily="18" charset="0"/>
              </a:rPr>
              <a:t>This is a test of memorizing Picture–Number combinations.</a:t>
            </a:r>
          </a:p>
          <a:p>
            <a:pPr marL="342900" lvl="0" indent="-342900">
              <a:buFont typeface="+mj-lt"/>
              <a:buAutoNum type="arabicPeriod"/>
            </a:pPr>
            <a:r>
              <a:rPr lang="en-US" dirty="0">
                <a:solidFill>
                  <a:srgbClr val="0070C0"/>
                </a:solidFill>
                <a:latin typeface="Times New Roman" panose="02020603050405020304" pitchFamily="18" charset="0"/>
                <a:cs typeface="Times New Roman" panose="02020603050405020304" pitchFamily="18" charset="0"/>
              </a:rPr>
              <a:t>You are required to remember picture-number pairs given on the Memory page.</a:t>
            </a:r>
          </a:p>
          <a:p>
            <a:pPr marL="342900" lvl="0" indent="-342900">
              <a:buFont typeface="+mj-lt"/>
              <a:buAutoNum type="arabicPeriod"/>
            </a:pPr>
            <a:r>
              <a:rPr lang="en-US" dirty="0">
                <a:solidFill>
                  <a:srgbClr val="0070C0"/>
                </a:solidFill>
                <a:latin typeface="Times New Roman" panose="02020603050405020304" pitchFamily="18" charset="0"/>
                <a:cs typeface="Times New Roman" panose="02020603050405020304" pitchFamily="18" charset="0"/>
              </a:rPr>
              <a:t>You have 3 minutes to read these instructions &amp; memories the picture-number combinations.</a:t>
            </a:r>
          </a:p>
          <a:p>
            <a:pPr marL="342900" lvl="0" indent="-342900">
              <a:buFont typeface="+mj-lt"/>
              <a:buAutoNum type="arabicPeriod"/>
            </a:pPr>
            <a:r>
              <a:rPr lang="en-US" dirty="0">
                <a:solidFill>
                  <a:srgbClr val="0070C0"/>
                </a:solidFill>
                <a:latin typeface="Times New Roman" panose="02020603050405020304" pitchFamily="18" charset="0"/>
                <a:cs typeface="Times New Roman" panose="02020603050405020304" pitchFamily="18" charset="0"/>
              </a:rPr>
              <a:t>Thereafter you will be taken to the Test Page, which shows the pictures.</a:t>
            </a:r>
          </a:p>
          <a:p>
            <a:pPr marL="342900" lvl="0" indent="-342900">
              <a:buFont typeface="+mj-lt"/>
              <a:buAutoNum type="arabicPeriod"/>
            </a:pPr>
            <a:r>
              <a:rPr lang="en-US" dirty="0">
                <a:solidFill>
                  <a:srgbClr val="0070C0"/>
                </a:solidFill>
                <a:latin typeface="Times New Roman" panose="02020603050405020304" pitchFamily="18" charset="0"/>
                <a:cs typeface="Times New Roman" panose="02020603050405020304" pitchFamily="18" charset="0"/>
              </a:rPr>
              <a:t>Pick the correct answer out of the four options given for each picture and mark the correct answer on your screen by clicking the correct option</a:t>
            </a:r>
            <a:r>
              <a:rPr lang="en-US" dirty="0">
                <a:solidFill>
                  <a:srgbClr val="0070C0"/>
                </a:solidFill>
              </a:rPr>
              <a:t>.</a:t>
            </a:r>
          </a:p>
        </p:txBody>
      </p:sp>
      <p:sp>
        <p:nvSpPr>
          <p:cNvPr id="10" name="TextBox 9"/>
          <p:cNvSpPr txBox="1"/>
          <p:nvPr/>
        </p:nvSpPr>
        <p:spPr>
          <a:xfrm>
            <a:off x="2057400" y="480771"/>
            <a:ext cx="5562600" cy="523220"/>
          </a:xfrm>
          <a:prstGeom prst="rect">
            <a:avLst/>
          </a:prstGeom>
          <a:noFill/>
        </p:spPr>
        <p:txBody>
          <a:bodyPr wrap="square" rtlCol="0">
            <a:spAutoFit/>
          </a:bodyPr>
          <a:lstStyle/>
          <a:p>
            <a:pPr algn="ctr"/>
            <a:r>
              <a:rPr lang="en-US" sz="2800" b="1" dirty="0">
                <a:solidFill>
                  <a:srgbClr val="C00000"/>
                </a:solidFill>
                <a:latin typeface="Times New Roman" panose="02020603050405020304" pitchFamily="18" charset="0"/>
                <a:cs typeface="Times New Roman" panose="02020603050405020304" pitchFamily="18" charset="0"/>
              </a:rPr>
              <a:t>Memory Test</a:t>
            </a:r>
          </a:p>
        </p:txBody>
      </p:sp>
      <p:sp>
        <p:nvSpPr>
          <p:cNvPr id="11" name="TextBox 10"/>
          <p:cNvSpPr txBox="1"/>
          <p:nvPr/>
        </p:nvSpPr>
        <p:spPr>
          <a:xfrm>
            <a:off x="2044700" y="1003991"/>
            <a:ext cx="5562600" cy="400110"/>
          </a:xfrm>
          <a:prstGeom prst="rect">
            <a:avLst/>
          </a:prstGeom>
          <a:noFill/>
        </p:spPr>
        <p:txBody>
          <a:bodyPr wrap="square" rtlCol="0">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Practice pictures with numbers: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D:\VIP Data\Supriya\All logos\Psychometrica.in.png"/>
          <p:cNvPicPr>
            <a:picLocks noChangeAspect="1" noChangeArrowheads="1"/>
          </p:cNvPicPr>
          <p:nvPr/>
        </p:nvPicPr>
        <p:blipFill>
          <a:blip r:embed="rId2" cstate="print"/>
          <a:srcRect/>
          <a:stretch>
            <a:fillRect/>
          </a:stretch>
        </p:blipFill>
        <p:spPr bwMode="auto">
          <a:xfrm>
            <a:off x="7010400" y="6535919"/>
            <a:ext cx="1981200" cy="322081"/>
          </a:xfrm>
          <a:prstGeom prst="rect">
            <a:avLst/>
          </a:prstGeom>
          <a:noFill/>
        </p:spPr>
      </p:pic>
      <p:sp>
        <p:nvSpPr>
          <p:cNvPr id="5" name="Title 1"/>
          <p:cNvSpPr txBox="1"/>
          <p:nvPr/>
        </p:nvSpPr>
        <p:spPr>
          <a:xfrm>
            <a:off x="990600" y="1730751"/>
            <a:ext cx="7696200" cy="3733800"/>
          </a:xfrm>
          <a:prstGeom prst="rect">
            <a:avLst/>
          </a:prstGeom>
        </p:spPr>
        <p:txBody>
          <a:bodyPr vert="horz" lIns="91440" tIns="45720" rIns="91440" bIns="45720" rtlCol="0" anchor="ctr">
            <a:noAutofit/>
          </a:bodyPr>
          <a:lstStyle/>
          <a:p>
            <a:pPr algn="just">
              <a:lnSpc>
                <a:spcPct val="114000"/>
              </a:lnSpc>
            </a:pPr>
            <a:r>
              <a:rPr lang="en-IN" sz="2200" b="1" dirty="0">
                <a:solidFill>
                  <a:srgbClr val="0070C0"/>
                </a:solidFill>
                <a:latin typeface="Times New Roman" panose="02020603050405020304" pitchFamily="18" charset="0"/>
                <a:cs typeface="Times New Roman" panose="02020603050405020304" pitchFamily="18" charset="0"/>
              </a:rPr>
              <a:t>It measures an individual's ability to find, apprehend and identify a known visual pattern embedded in a complex visual array.</a:t>
            </a:r>
          </a:p>
          <a:p>
            <a:pPr algn="just">
              <a:lnSpc>
                <a:spcPct val="114000"/>
              </a:lnSpc>
            </a:pPr>
            <a:r>
              <a:rPr lang="en-IN" sz="1050" b="1" dirty="0">
                <a:solidFill>
                  <a:srgbClr val="0070C0"/>
                </a:solidFill>
                <a:latin typeface="Times New Roman" panose="02020603050405020304" pitchFamily="18" charset="0"/>
                <a:cs typeface="Times New Roman" panose="02020603050405020304" pitchFamily="18" charset="0"/>
              </a:rPr>
              <a:t> </a:t>
            </a:r>
          </a:p>
          <a:p>
            <a:pPr algn="just">
              <a:lnSpc>
                <a:spcPct val="114000"/>
              </a:lnSpc>
            </a:pPr>
            <a:r>
              <a:rPr lang="en-US" sz="2200" b="1" dirty="0">
                <a:solidFill>
                  <a:srgbClr val="0070C0"/>
                </a:solidFill>
                <a:latin typeface="Times New Roman" panose="02020603050405020304" pitchFamily="18" charset="0"/>
                <a:cs typeface="Times New Roman" panose="02020603050405020304" pitchFamily="18" charset="0"/>
              </a:rPr>
              <a:t>Try to find the simple form in the complex figure over the lines of the complex figure.  It is of the same size, in the same proportion and faces in the same direction within the complex figure as when it appeared alone. </a:t>
            </a:r>
          </a:p>
          <a:p>
            <a:pPr algn="just">
              <a:lnSpc>
                <a:spcPct val="114000"/>
              </a:lnSpc>
            </a:pPr>
            <a:endParaRPr lang="en-US" sz="2200" b="1" dirty="0">
              <a:solidFill>
                <a:srgbClr val="3F93D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057400" y="533400"/>
            <a:ext cx="5562600" cy="1015663"/>
          </a:xfrm>
          <a:prstGeom prst="rect">
            <a:avLst/>
          </a:prstGeom>
          <a:noFill/>
        </p:spPr>
        <p:txBody>
          <a:bodyPr wrap="square" rtlCol="0">
            <a:spAutoFit/>
          </a:bodyPr>
          <a:lstStyle/>
          <a:p>
            <a:pPr algn="ctr"/>
            <a:r>
              <a:rPr lang="en-US" sz="2800" b="1" dirty="0">
                <a:solidFill>
                  <a:schemeClr val="accent3">
                    <a:lumMod val="50000"/>
                  </a:schemeClr>
                </a:solidFill>
                <a:latin typeface="Times New Roman" panose="02020603050405020304" pitchFamily="18" charset="0"/>
                <a:cs typeface="Times New Roman" panose="02020603050405020304" pitchFamily="18" charset="0"/>
              </a:rPr>
              <a:t>TEST 5: </a:t>
            </a:r>
            <a:r>
              <a:rPr lang="en-US" sz="2800" b="1" dirty="0">
                <a:solidFill>
                  <a:srgbClr val="C00000"/>
                </a:solidFill>
                <a:latin typeface="Times New Roman" panose="02020603050405020304" pitchFamily="18" charset="0"/>
                <a:cs typeface="Times New Roman" panose="02020603050405020304" pitchFamily="18" charset="0"/>
              </a:rPr>
              <a:t/>
            </a:r>
            <a:br>
              <a:rPr lang="en-US" sz="2800" b="1" dirty="0">
                <a:solidFill>
                  <a:srgbClr val="C00000"/>
                </a:solidFill>
                <a:latin typeface="Times New Roman" panose="02020603050405020304" pitchFamily="18" charset="0"/>
                <a:cs typeface="Times New Roman" panose="02020603050405020304" pitchFamily="18" charset="0"/>
              </a:rPr>
            </a:br>
            <a:r>
              <a:rPr lang="en-US" sz="3200" b="1" dirty="0">
                <a:solidFill>
                  <a:srgbClr val="C00000"/>
                </a:solidFill>
                <a:latin typeface="Times New Roman" panose="02020603050405020304" pitchFamily="18" charset="0"/>
                <a:cs typeface="Times New Roman" panose="02020603050405020304" pitchFamily="18" charset="0"/>
              </a:rPr>
              <a:t>Field Independence Test</a:t>
            </a:r>
          </a:p>
        </p:txBody>
      </p:sp>
      <p:sp>
        <p:nvSpPr>
          <p:cNvPr id="7" name="Isosceles Triangle 6"/>
          <p:cNvSpPr/>
          <p:nvPr/>
        </p:nvSpPr>
        <p:spPr>
          <a:xfrm rot="5400000">
            <a:off x="800100" y="2171700"/>
            <a:ext cx="152400" cy="762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800100" y="3483351"/>
            <a:ext cx="152400" cy="762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D:\VIP Data\Supriya\All logos\Psychometrica.in.png"/>
          <p:cNvPicPr>
            <a:picLocks noChangeAspect="1" noChangeArrowheads="1"/>
          </p:cNvPicPr>
          <p:nvPr/>
        </p:nvPicPr>
        <p:blipFill>
          <a:blip r:embed="rId2" cstate="print"/>
          <a:srcRect/>
          <a:stretch>
            <a:fillRect/>
          </a:stretch>
        </p:blipFill>
        <p:spPr bwMode="auto">
          <a:xfrm>
            <a:off x="7010400" y="6535919"/>
            <a:ext cx="1981200" cy="322081"/>
          </a:xfrm>
          <a:prstGeom prst="rect">
            <a:avLst/>
          </a:prstGeom>
          <a:noFill/>
        </p:spPr>
      </p:pic>
      <p:pic>
        <p:nvPicPr>
          <p:cNvPr id="2050" name="Picture 2" descr="C:\Users\Desk11\Desktop\Metro Test\Field Indipendant test.jpg"/>
          <p:cNvPicPr>
            <a:picLocks noChangeAspect="1" noChangeArrowheads="1"/>
          </p:cNvPicPr>
          <p:nvPr/>
        </p:nvPicPr>
        <p:blipFill>
          <a:blip r:embed="rId3" cstate="print"/>
          <a:srcRect l="6460" t="5263" r="9201" b="21053"/>
          <a:stretch>
            <a:fillRect/>
          </a:stretch>
        </p:blipFill>
        <p:spPr bwMode="auto">
          <a:xfrm>
            <a:off x="2514600" y="1524000"/>
            <a:ext cx="4191000" cy="2133600"/>
          </a:xfrm>
          <a:prstGeom prst="rect">
            <a:avLst/>
          </a:prstGeom>
          <a:ln>
            <a:solidFill>
              <a:schemeClr val="tx1">
                <a:lumMod val="95000"/>
                <a:lumOff val="5000"/>
              </a:schemeClr>
            </a:solidFill>
          </a:ln>
          <a:effectLst/>
        </p:spPr>
      </p:pic>
      <p:sp>
        <p:nvSpPr>
          <p:cNvPr id="6" name="Title 1"/>
          <p:cNvSpPr txBox="1"/>
          <p:nvPr/>
        </p:nvSpPr>
        <p:spPr>
          <a:xfrm>
            <a:off x="152400" y="3730878"/>
            <a:ext cx="9144000" cy="2438400"/>
          </a:xfrm>
          <a:prstGeom prst="rect">
            <a:avLst/>
          </a:prstGeom>
        </p:spPr>
        <p:txBody>
          <a:bodyPr vert="horz" lIns="91440" tIns="45720" rIns="91440" bIns="45720" rtlCol="0" anchor="ctr">
            <a:noAutofit/>
          </a:bodyPr>
          <a:lstStyle/>
          <a:p>
            <a:pPr lvl="0" algn="just">
              <a:lnSpc>
                <a:spcPct val="130000"/>
              </a:lnSpc>
            </a:pPr>
            <a:r>
              <a:rPr lang="en-US" sz="2000" b="1" dirty="0">
                <a:solidFill>
                  <a:srgbClr val="C00000"/>
                </a:solidFill>
                <a:latin typeface="Times New Roman" panose="02020603050405020304" pitchFamily="18" charset="0"/>
                <a:cs typeface="Times New Roman" panose="02020603050405020304" pitchFamily="18" charset="0"/>
              </a:rPr>
              <a:t>Instructions : </a:t>
            </a:r>
          </a:p>
          <a:p>
            <a:pPr marL="342900" lvl="0" indent="-342900">
              <a:buFont typeface="+mj-lt"/>
              <a:buAutoNum type="arabicPeriod"/>
            </a:pPr>
            <a:r>
              <a:rPr lang="en-US" dirty="0">
                <a:solidFill>
                  <a:srgbClr val="0070C0"/>
                </a:solidFill>
                <a:latin typeface="Times New Roman" panose="02020603050405020304" pitchFamily="18" charset="0"/>
                <a:cs typeface="Times New Roman" panose="02020603050405020304" pitchFamily="18" charset="0"/>
              </a:rPr>
              <a:t>This is a test of your ability to find a simple form when it is hidden within a complex </a:t>
            </a:r>
            <a:br>
              <a:rPr lang="en-US" dirty="0">
                <a:solidFill>
                  <a:srgbClr val="0070C0"/>
                </a:solidFill>
                <a:latin typeface="Times New Roman" panose="02020603050405020304" pitchFamily="18" charset="0"/>
                <a:cs typeface="Times New Roman" panose="02020603050405020304" pitchFamily="18" charset="0"/>
              </a:rPr>
            </a:br>
            <a:r>
              <a:rPr lang="en-US" dirty="0">
                <a:solidFill>
                  <a:srgbClr val="0070C0"/>
                </a:solidFill>
                <a:latin typeface="Times New Roman" panose="02020603050405020304" pitchFamily="18" charset="0"/>
                <a:cs typeface="Times New Roman" panose="02020603050405020304" pitchFamily="18" charset="0"/>
              </a:rPr>
              <a:t>pattern.</a:t>
            </a:r>
          </a:p>
          <a:p>
            <a:pPr marL="342900" lvl="0" indent="-342900">
              <a:buFont typeface="+mj-lt"/>
              <a:buAutoNum type="arabicPeriod"/>
            </a:pPr>
            <a:r>
              <a:rPr lang="en-US" dirty="0">
                <a:solidFill>
                  <a:srgbClr val="0070C0"/>
                </a:solidFill>
                <a:latin typeface="Times New Roman" panose="02020603050405020304" pitchFamily="18" charset="0"/>
                <a:cs typeface="Times New Roman" panose="02020603050405020304" pitchFamily="18" charset="0"/>
              </a:rPr>
              <a:t>Here is a simple form which we have labeled “x”. This simple form named “x” is hidden within the more complex figure given below.</a:t>
            </a:r>
          </a:p>
          <a:p>
            <a:pPr marL="342900" lvl="0" indent="-342900">
              <a:buFont typeface="+mj-lt"/>
              <a:buAutoNum type="arabicPeriod"/>
            </a:pPr>
            <a:r>
              <a:rPr lang="en-US" dirty="0">
                <a:solidFill>
                  <a:srgbClr val="0070C0"/>
                </a:solidFill>
                <a:latin typeface="Times New Roman" panose="02020603050405020304" pitchFamily="18" charset="0"/>
                <a:cs typeface="Times New Roman" panose="02020603050405020304" pitchFamily="18" charset="0"/>
              </a:rPr>
              <a:t>Try to find the simple form in the complex figure over the lines of the complex figure.</a:t>
            </a:r>
          </a:p>
          <a:p>
            <a:pPr marL="342900" lvl="0" indent="-342900">
              <a:buFont typeface="+mj-lt"/>
              <a:buAutoNum type="arabicPeriod"/>
            </a:pPr>
            <a:r>
              <a:rPr lang="en-US" dirty="0">
                <a:solidFill>
                  <a:srgbClr val="0070C0"/>
                </a:solidFill>
                <a:latin typeface="Times New Roman" panose="02020603050405020304" pitchFamily="18" charset="0"/>
                <a:cs typeface="Times New Roman" panose="02020603050405020304" pitchFamily="18" charset="0"/>
              </a:rPr>
              <a:t>It is of the same size, in the same proportion and faces in the same direction within the complex figure as when it appeared alone.</a:t>
            </a:r>
          </a:p>
        </p:txBody>
      </p:sp>
      <p:sp>
        <p:nvSpPr>
          <p:cNvPr id="7" name="TextBox 6"/>
          <p:cNvSpPr txBox="1"/>
          <p:nvPr/>
        </p:nvSpPr>
        <p:spPr>
          <a:xfrm>
            <a:off x="2057400" y="457200"/>
            <a:ext cx="5562600" cy="523220"/>
          </a:xfrm>
          <a:prstGeom prst="rect">
            <a:avLst/>
          </a:prstGeom>
          <a:noFill/>
        </p:spPr>
        <p:txBody>
          <a:bodyPr wrap="square" rtlCol="0">
            <a:spAutoFit/>
          </a:bodyPr>
          <a:lstStyle/>
          <a:p>
            <a:pPr algn="ctr"/>
            <a:r>
              <a:rPr lang="en-US" sz="2800" b="1" dirty="0">
                <a:solidFill>
                  <a:srgbClr val="C00000"/>
                </a:solidFill>
                <a:latin typeface="Times New Roman" panose="02020603050405020304" pitchFamily="18" charset="0"/>
                <a:cs typeface="Times New Roman" panose="02020603050405020304" pitchFamily="18" charset="0"/>
              </a:rPr>
              <a:t>Field Independence Test</a:t>
            </a:r>
          </a:p>
        </p:txBody>
      </p:sp>
      <p:sp>
        <p:nvSpPr>
          <p:cNvPr id="10" name="Title 1"/>
          <p:cNvSpPr txBox="1"/>
          <p:nvPr/>
        </p:nvSpPr>
        <p:spPr>
          <a:xfrm>
            <a:off x="3390900" y="865061"/>
            <a:ext cx="2362200" cy="523220"/>
          </a:xfrm>
          <a:prstGeom prst="rect">
            <a:avLst/>
          </a:prstGeom>
        </p:spPr>
        <p:txBody>
          <a:bodyPr vert="horz" lIns="91440" tIns="45720" rIns="91440" bIns="45720" rtlCol="0" anchor="ctr">
            <a:noAutofit/>
          </a:bodyPr>
          <a:lstStyle/>
          <a:p>
            <a:pPr lvl="0" algn="just">
              <a:lnSpc>
                <a:spcPct val="130000"/>
              </a:lnSpc>
            </a:pPr>
            <a:r>
              <a:rPr lang="en-US" sz="2000" b="1" dirty="0">
                <a:solidFill>
                  <a:srgbClr val="0070C0"/>
                </a:solidFill>
                <a:latin typeface="Times New Roman" panose="02020603050405020304" pitchFamily="18" charset="0"/>
                <a:cs typeface="Times New Roman" panose="02020603050405020304" pitchFamily="18" charset="0"/>
              </a:rPr>
              <a:t>Sample Question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D:\VIP Data\Supriya\All logos\Psychometrica.in.png"/>
          <p:cNvPicPr>
            <a:picLocks noChangeAspect="1" noChangeArrowheads="1"/>
          </p:cNvPicPr>
          <p:nvPr/>
        </p:nvPicPr>
        <p:blipFill>
          <a:blip r:embed="rId2" cstate="print"/>
          <a:srcRect/>
          <a:stretch>
            <a:fillRect/>
          </a:stretch>
        </p:blipFill>
        <p:spPr bwMode="auto">
          <a:xfrm>
            <a:off x="7010400" y="6535919"/>
            <a:ext cx="1981200" cy="322081"/>
          </a:xfrm>
          <a:prstGeom prst="rect">
            <a:avLst/>
          </a:prstGeom>
          <a:noFill/>
        </p:spPr>
      </p:pic>
      <p:sp>
        <p:nvSpPr>
          <p:cNvPr id="7" name="Title 1"/>
          <p:cNvSpPr txBox="1"/>
          <p:nvPr/>
        </p:nvSpPr>
        <p:spPr>
          <a:xfrm>
            <a:off x="1295400" y="2895600"/>
            <a:ext cx="990600" cy="533400"/>
          </a:xfrm>
          <a:prstGeom prst="rect">
            <a:avLst/>
          </a:prstGeom>
        </p:spPr>
        <p:txBody>
          <a:bodyPr vert="horz" lIns="91440" tIns="45720" rIns="91440" bIns="45720" rtlCol="0" anchor="ctr">
            <a:noAutofit/>
          </a:bodyPr>
          <a:lstStyle/>
          <a:p>
            <a:pPr algn="just"/>
            <a:endParaRPr lang="en-US" sz="1600" b="1" dirty="0">
              <a:latin typeface="Times New Roman" panose="02020603050405020304" pitchFamily="18" charset="0"/>
              <a:cs typeface="Times New Roman" panose="02020603050405020304" pitchFamily="18" charset="0"/>
            </a:endParaRPr>
          </a:p>
        </p:txBody>
      </p:sp>
      <p:sp>
        <p:nvSpPr>
          <p:cNvPr id="6" name="Title 1"/>
          <p:cNvSpPr txBox="1"/>
          <p:nvPr/>
        </p:nvSpPr>
        <p:spPr>
          <a:xfrm>
            <a:off x="1447800" y="1974625"/>
            <a:ext cx="6781800" cy="523220"/>
          </a:xfrm>
          <a:prstGeom prst="rect">
            <a:avLst/>
          </a:prstGeom>
        </p:spPr>
        <p:txBody>
          <a:bodyPr vert="horz" lIns="91440" tIns="45720" rIns="91440" bIns="45720" rtlCol="0" anchor="ctr">
            <a:noAutofit/>
          </a:bodyPr>
          <a:lstStyle/>
          <a:p>
            <a:pPr algn="just">
              <a:lnSpc>
                <a:spcPct val="114000"/>
              </a:lnSpc>
            </a:pPr>
            <a:r>
              <a:rPr lang="en-US" sz="2000" b="1" dirty="0">
                <a:solidFill>
                  <a:srgbClr val="0070C0"/>
                </a:solidFill>
                <a:latin typeface="Times New Roman" panose="02020603050405020304" pitchFamily="18" charset="0"/>
                <a:cs typeface="Times New Roman" panose="02020603050405020304" pitchFamily="18" charset="0"/>
              </a:rPr>
              <a:t>It assesses an individual’s ability of giving quick and correct response to stimulus.</a:t>
            </a:r>
          </a:p>
        </p:txBody>
      </p:sp>
      <p:pic>
        <p:nvPicPr>
          <p:cNvPr id="2" name="Picture 2" descr="C:\Users\Desk11\Desktop\Metro Test\reaction test.jpg"/>
          <p:cNvPicPr>
            <a:picLocks noChangeAspect="1" noChangeArrowheads="1"/>
          </p:cNvPicPr>
          <p:nvPr/>
        </p:nvPicPr>
        <p:blipFill>
          <a:blip r:embed="rId3" cstate="print"/>
          <a:srcRect r="20086" b="20000"/>
          <a:stretch>
            <a:fillRect/>
          </a:stretch>
        </p:blipFill>
        <p:spPr bwMode="auto">
          <a:xfrm>
            <a:off x="1981200" y="2768600"/>
            <a:ext cx="5181600" cy="2794000"/>
          </a:xfrm>
          <a:prstGeom prst="rect">
            <a:avLst/>
          </a:prstGeom>
          <a:ln>
            <a:solidFill>
              <a:schemeClr val="tx1">
                <a:lumMod val="85000"/>
                <a:lumOff val="15000"/>
              </a:schemeClr>
            </a:solidFill>
          </a:ln>
          <a:effectLst/>
        </p:spPr>
      </p:pic>
      <p:sp>
        <p:nvSpPr>
          <p:cNvPr id="10" name="Title 1"/>
          <p:cNvSpPr txBox="1"/>
          <p:nvPr/>
        </p:nvSpPr>
        <p:spPr>
          <a:xfrm>
            <a:off x="1295400" y="5708421"/>
            <a:ext cx="8915400" cy="584200"/>
          </a:xfrm>
          <a:prstGeom prst="rect">
            <a:avLst/>
          </a:prstGeom>
        </p:spPr>
        <p:txBody>
          <a:bodyPr vert="horz" lIns="91440" tIns="45720" rIns="91440" bIns="45720" rtlCol="0" anchor="ctr">
            <a:noAutofit/>
          </a:bodyPr>
          <a:lstStyle/>
          <a:p>
            <a:pPr lvl="0" algn="just">
              <a:lnSpc>
                <a:spcPct val="130000"/>
              </a:lnSpc>
            </a:pPr>
            <a:r>
              <a:rPr lang="en-US" sz="2000" b="1" dirty="0">
                <a:solidFill>
                  <a:srgbClr val="C00000"/>
                </a:solidFill>
                <a:latin typeface="Times New Roman" panose="02020603050405020304" pitchFamily="18" charset="0"/>
                <a:cs typeface="Times New Roman" panose="02020603050405020304" pitchFamily="18" charset="0"/>
              </a:rPr>
              <a:t>Instructions :  </a:t>
            </a:r>
            <a:r>
              <a:rPr lang="en-US" b="1" dirty="0">
                <a:solidFill>
                  <a:srgbClr val="0070C0"/>
                </a:solidFill>
                <a:latin typeface="Times New Roman" panose="02020603050405020304" pitchFamily="18" charset="0"/>
                <a:cs typeface="Times New Roman" panose="02020603050405020304" pitchFamily="18" charset="0"/>
              </a:rPr>
              <a:t>Click on the boxes and circles as quickly as you can</a:t>
            </a:r>
            <a:r>
              <a:rPr lang="en-US" dirty="0"/>
              <a:t>.</a:t>
            </a:r>
          </a:p>
        </p:txBody>
      </p:sp>
      <p:sp>
        <p:nvSpPr>
          <p:cNvPr id="11" name="TextBox 10"/>
          <p:cNvSpPr txBox="1"/>
          <p:nvPr/>
        </p:nvSpPr>
        <p:spPr>
          <a:xfrm>
            <a:off x="2057400" y="751820"/>
            <a:ext cx="5562600" cy="1015663"/>
          </a:xfrm>
          <a:prstGeom prst="rect">
            <a:avLst/>
          </a:prstGeom>
          <a:noFill/>
        </p:spPr>
        <p:txBody>
          <a:bodyPr wrap="square" rtlCol="0">
            <a:spAutoFit/>
          </a:bodyPr>
          <a:lstStyle/>
          <a:p>
            <a:pPr algn="ctr"/>
            <a:r>
              <a:rPr lang="en-US" sz="2800" b="1" dirty="0">
                <a:solidFill>
                  <a:schemeClr val="accent3">
                    <a:lumMod val="50000"/>
                  </a:schemeClr>
                </a:solidFill>
                <a:latin typeface="Times New Roman" panose="02020603050405020304" pitchFamily="18" charset="0"/>
                <a:cs typeface="Times New Roman" panose="02020603050405020304" pitchFamily="18" charset="0"/>
              </a:rPr>
              <a:t>TEST 6: </a:t>
            </a:r>
            <a:br>
              <a:rPr lang="en-US" sz="2800" b="1" dirty="0">
                <a:solidFill>
                  <a:schemeClr val="accent3">
                    <a:lumMod val="50000"/>
                  </a:schemeClr>
                </a:solidFill>
                <a:latin typeface="Times New Roman" panose="02020603050405020304" pitchFamily="18" charset="0"/>
                <a:cs typeface="Times New Roman" panose="02020603050405020304" pitchFamily="18" charset="0"/>
              </a:rPr>
            </a:br>
            <a:r>
              <a:rPr lang="en-US" sz="3200" b="1" dirty="0">
                <a:solidFill>
                  <a:srgbClr val="C00000"/>
                </a:solidFill>
                <a:latin typeface="Times New Roman" panose="02020603050405020304" pitchFamily="18" charset="0"/>
                <a:cs typeface="Times New Roman" panose="02020603050405020304" pitchFamily="18" charset="0"/>
              </a:rPr>
              <a:t>Reaction Time Test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1600200"/>
            <a:ext cx="6034175" cy="4088053"/>
          </a:xfrm>
          <a:prstGeom prst="rect">
            <a:avLst/>
          </a:prstGeom>
        </p:spPr>
      </p:pic>
      <p:pic>
        <p:nvPicPr>
          <p:cNvPr id="7" name="Picture 6" descr="thank_you_PNG122.png"/>
          <p:cNvPicPr>
            <a:picLocks noChangeAspect="1"/>
          </p:cNvPicPr>
          <p:nvPr/>
        </p:nvPicPr>
        <p:blipFill>
          <a:blip r:embed="rId3" cstate="print"/>
          <a:stretch>
            <a:fillRect/>
          </a:stretch>
        </p:blipFill>
        <p:spPr>
          <a:xfrm>
            <a:off x="2853562" y="990600"/>
            <a:ext cx="3436875" cy="1447800"/>
          </a:xfrm>
          <a:prstGeom prst="rect">
            <a:avLst/>
          </a:prstGeom>
        </p:spPr>
      </p:pic>
      <p:pic>
        <p:nvPicPr>
          <p:cNvPr id="8" name="Picture 4" descr="D:\VIP Data\Supriya\All logos\Psychometrica.in.png"/>
          <p:cNvPicPr>
            <a:picLocks noChangeAspect="1" noChangeArrowheads="1"/>
          </p:cNvPicPr>
          <p:nvPr/>
        </p:nvPicPr>
        <p:blipFill>
          <a:blip r:embed="rId4" cstate="print"/>
          <a:srcRect/>
          <a:stretch>
            <a:fillRect/>
          </a:stretch>
        </p:blipFill>
        <p:spPr bwMode="auto">
          <a:xfrm>
            <a:off x="7010400" y="6535919"/>
            <a:ext cx="1981200" cy="322081"/>
          </a:xfrm>
          <a:prstGeom prst="rect">
            <a:avLst/>
          </a:prstGeom>
          <a:noFill/>
        </p:spPr>
      </p:pic>
      <p:sp>
        <p:nvSpPr>
          <p:cNvPr id="9" name="TextBox 8"/>
          <p:cNvSpPr txBox="1"/>
          <p:nvPr/>
        </p:nvSpPr>
        <p:spPr>
          <a:xfrm>
            <a:off x="1524000" y="5709131"/>
            <a:ext cx="5562600" cy="523220"/>
          </a:xfrm>
          <a:prstGeom prst="rect">
            <a:avLst/>
          </a:prstGeom>
          <a:noFill/>
        </p:spPr>
        <p:txBody>
          <a:bodyPr wrap="square" rtlCol="0">
            <a:spAutoFit/>
          </a:bodyPr>
          <a:lstStyle/>
          <a:p>
            <a:pPr algn="ctr"/>
            <a:r>
              <a:rPr lang="en-US" sz="2800" b="1" dirty="0">
                <a:solidFill>
                  <a:srgbClr val="0070C0"/>
                </a:solidFill>
                <a:latin typeface="Times New Roman" panose="02020603050405020304" pitchFamily="18" charset="0"/>
                <a:cs typeface="Times New Roman" panose="02020603050405020304" pitchFamily="18" charset="0"/>
              </a:rPr>
              <a:t>Happy Testing &amp; All The Best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D:\VIP Data\Supriya\All logos\Psychometrica.in.png"/>
          <p:cNvPicPr>
            <a:picLocks noChangeAspect="1" noChangeArrowheads="1"/>
          </p:cNvPicPr>
          <p:nvPr/>
        </p:nvPicPr>
        <p:blipFill>
          <a:blip r:embed="rId2" cstate="print"/>
          <a:srcRect/>
          <a:stretch>
            <a:fillRect/>
          </a:stretch>
        </p:blipFill>
        <p:spPr bwMode="auto">
          <a:xfrm>
            <a:off x="7010400" y="6535919"/>
            <a:ext cx="1981200" cy="322081"/>
          </a:xfrm>
          <a:prstGeom prst="rect">
            <a:avLst/>
          </a:prstGeom>
          <a:noFill/>
        </p:spPr>
      </p:pic>
      <p:sp>
        <p:nvSpPr>
          <p:cNvPr id="9" name="Title 1"/>
          <p:cNvSpPr txBox="1"/>
          <p:nvPr/>
        </p:nvSpPr>
        <p:spPr>
          <a:xfrm>
            <a:off x="609600" y="2133600"/>
            <a:ext cx="8001000" cy="3810000"/>
          </a:xfrm>
          <a:prstGeom prst="rect">
            <a:avLst/>
          </a:prstGeom>
        </p:spPr>
        <p:txBody>
          <a:bodyPr vert="horz" lIns="91440" tIns="45720" rIns="91440" bIns="45720" rtlCol="0" anchor="ctr">
            <a:noAutofit/>
          </a:bodyPr>
          <a:lstStyle/>
          <a:p>
            <a:pPr algn="just">
              <a:lnSpc>
                <a:spcPct val="114000"/>
              </a:lnSpc>
            </a:pPr>
            <a:r>
              <a:rPr lang="en-US" sz="2100" b="1" dirty="0">
                <a:solidFill>
                  <a:srgbClr val="0070C0"/>
                </a:solidFill>
                <a:latin typeface="Times New Roman" panose="02020603050405020304" pitchFamily="18" charset="0"/>
                <a:cs typeface="Times New Roman" panose="02020603050405020304" pitchFamily="18" charset="0"/>
              </a:rPr>
              <a:t>It provides an in-depth insight into the personality variables that determine one's behavior. It is a widely-used personality assessment instrument, and can assess a wide range of core personality characteristics along which people can differ. </a:t>
            </a:r>
          </a:p>
          <a:p>
            <a:pPr algn="just">
              <a:lnSpc>
                <a:spcPct val="114000"/>
              </a:lnSpc>
            </a:pPr>
            <a:r>
              <a:rPr lang="en-US" sz="900" b="1" dirty="0">
                <a:solidFill>
                  <a:srgbClr val="0070C0"/>
                </a:solidFill>
                <a:latin typeface="Times New Roman" panose="02020603050405020304" pitchFamily="18" charset="0"/>
                <a:cs typeface="Times New Roman" panose="02020603050405020304" pitchFamily="18" charset="0"/>
              </a:rPr>
              <a:t> </a:t>
            </a:r>
          </a:p>
          <a:p>
            <a:pPr algn="just">
              <a:lnSpc>
                <a:spcPct val="114000"/>
              </a:lnSpc>
            </a:pPr>
            <a:r>
              <a:rPr lang="en-US" sz="2100" b="1" dirty="0">
                <a:solidFill>
                  <a:srgbClr val="0070C0"/>
                </a:solidFill>
                <a:latin typeface="Times New Roman" panose="02020603050405020304" pitchFamily="18" charset="0"/>
                <a:cs typeface="Times New Roman" panose="02020603050405020304" pitchFamily="18" charset="0"/>
              </a:rPr>
              <a:t>It measures 20 primary dimensions of personality and is widely used in industries for selection, and placement in diagnostic and therapeutic settings. This test is for candidates who are 18 years and above, and takes about 45 minutes to complete. </a:t>
            </a:r>
          </a:p>
        </p:txBody>
      </p:sp>
      <p:sp>
        <p:nvSpPr>
          <p:cNvPr id="2" name="TextBox 1"/>
          <p:cNvSpPr txBox="1"/>
          <p:nvPr/>
        </p:nvSpPr>
        <p:spPr>
          <a:xfrm>
            <a:off x="914400" y="990600"/>
            <a:ext cx="7696200" cy="1383665"/>
          </a:xfrm>
          <a:prstGeom prst="rect">
            <a:avLst/>
          </a:prstGeom>
          <a:noFill/>
        </p:spPr>
        <p:txBody>
          <a:bodyPr wrap="square" rtlCol="0">
            <a:spAutoFit/>
          </a:bodyPr>
          <a:lstStyle/>
          <a:p>
            <a:pPr algn="ctr"/>
            <a:r>
              <a:rPr lang="en-US" sz="2800" b="1" dirty="0">
                <a:solidFill>
                  <a:schemeClr val="accent3">
                    <a:lumMod val="50000"/>
                  </a:schemeClr>
                </a:solidFill>
                <a:latin typeface="Times New Roman" panose="02020603050405020304" pitchFamily="18" charset="0"/>
                <a:cs typeface="Times New Roman" panose="02020603050405020304" pitchFamily="18" charset="0"/>
              </a:rPr>
              <a:t>TEST 1: </a:t>
            </a:r>
            <a:r>
              <a:rPr lang="en-US" sz="2800" b="1" dirty="0">
                <a:solidFill>
                  <a:srgbClr val="C00000"/>
                </a:solidFill>
                <a:latin typeface="Times New Roman" panose="02020603050405020304" pitchFamily="18" charset="0"/>
                <a:cs typeface="Times New Roman" panose="02020603050405020304" pitchFamily="18" charset="0"/>
              </a:rPr>
              <a:t/>
            </a:r>
            <a:br>
              <a:rPr lang="en-US" sz="2800" b="1" dirty="0">
                <a:solidFill>
                  <a:srgbClr val="C00000"/>
                </a:solidFill>
                <a:latin typeface="Times New Roman" panose="02020603050405020304" pitchFamily="18" charset="0"/>
                <a:cs typeface="Times New Roman" panose="02020603050405020304" pitchFamily="18" charset="0"/>
              </a:rPr>
            </a:br>
            <a:r>
              <a:rPr lang="en-US" sz="2800" b="1" dirty="0">
                <a:solidFill>
                  <a:srgbClr val="C00000"/>
                </a:solidFill>
                <a:latin typeface="Times New Roman" panose="02020603050405020304" pitchFamily="18" charset="0"/>
                <a:cs typeface="Times New Roman" panose="02020603050405020304" pitchFamily="18" charset="0"/>
              </a:rPr>
              <a:t>Multi - Dimensional Assessment of Personality </a:t>
            </a:r>
            <a:br>
              <a:rPr lang="en-US" sz="2800" b="1" dirty="0">
                <a:solidFill>
                  <a:srgbClr val="C00000"/>
                </a:solidFill>
                <a:latin typeface="Times New Roman" panose="02020603050405020304" pitchFamily="18" charset="0"/>
                <a:cs typeface="Times New Roman" panose="02020603050405020304" pitchFamily="18" charset="0"/>
              </a:rPr>
            </a:br>
            <a:r>
              <a:rPr lang="en-US" sz="2800" b="1" dirty="0">
                <a:solidFill>
                  <a:srgbClr val="C00000"/>
                </a:solidFill>
                <a:latin typeface="Times New Roman" panose="02020603050405020304" pitchFamily="18" charset="0"/>
                <a:cs typeface="Times New Roman" panose="02020603050405020304" pitchFamily="18" charset="0"/>
              </a:rPr>
              <a:t>(MAP)</a:t>
            </a:r>
          </a:p>
        </p:txBody>
      </p:sp>
      <p:sp>
        <p:nvSpPr>
          <p:cNvPr id="6" name="Isosceles Triangle 5"/>
          <p:cNvSpPr/>
          <p:nvPr/>
        </p:nvSpPr>
        <p:spPr>
          <a:xfrm rot="5400000">
            <a:off x="457200" y="2679700"/>
            <a:ext cx="152400" cy="762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rot="5400000">
            <a:off x="457200" y="4305300"/>
            <a:ext cx="152400" cy="762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D:\VIP Data\Supriya\All logos\Psychometrica.in.png"/>
          <p:cNvPicPr>
            <a:picLocks noChangeAspect="1" noChangeArrowheads="1"/>
          </p:cNvPicPr>
          <p:nvPr/>
        </p:nvPicPr>
        <p:blipFill>
          <a:blip r:embed="rId2" cstate="print"/>
          <a:srcRect/>
          <a:stretch>
            <a:fillRect/>
          </a:stretch>
        </p:blipFill>
        <p:spPr bwMode="auto">
          <a:xfrm>
            <a:off x="7010400" y="6535919"/>
            <a:ext cx="1981200" cy="322081"/>
          </a:xfrm>
          <a:prstGeom prst="rect">
            <a:avLst/>
          </a:prstGeom>
          <a:noFill/>
        </p:spPr>
      </p:pic>
      <p:sp>
        <p:nvSpPr>
          <p:cNvPr id="6" name="Title 1"/>
          <p:cNvSpPr txBox="1"/>
          <p:nvPr/>
        </p:nvSpPr>
        <p:spPr>
          <a:xfrm>
            <a:off x="1143000" y="2421119"/>
            <a:ext cx="7239000" cy="3581400"/>
          </a:xfrm>
          <a:prstGeom prst="rect">
            <a:avLst/>
          </a:prstGeom>
        </p:spPr>
        <p:txBody>
          <a:bodyPr vert="horz" lIns="91440" tIns="45720" rIns="91440" bIns="45720" rtlCol="0" anchor="ctr">
            <a:noAutofit/>
          </a:bodyPr>
          <a:lstStyle/>
          <a:p>
            <a:pPr lvl="0" algn="just">
              <a:lnSpc>
                <a:spcPct val="130000"/>
              </a:lnSpc>
            </a:pPr>
            <a:r>
              <a:rPr lang="en-US" sz="2000" b="1" dirty="0">
                <a:solidFill>
                  <a:srgbClr val="C00000"/>
                </a:solidFill>
                <a:latin typeface="Times New Roman" panose="02020603050405020304" pitchFamily="18" charset="0"/>
                <a:cs typeface="Times New Roman" panose="02020603050405020304" pitchFamily="18" charset="0"/>
              </a:rPr>
              <a:t>Instructions : </a:t>
            </a:r>
          </a:p>
          <a:p>
            <a:pPr marL="342900" lvl="0" indent="-342900" algn="just">
              <a:lnSpc>
                <a:spcPct val="130000"/>
              </a:lnSpc>
              <a:buFont typeface="+mj-lt"/>
              <a:buAutoNum type="arabicPeriod"/>
            </a:pPr>
            <a:r>
              <a:rPr lang="en-US" b="1" dirty="0">
                <a:solidFill>
                  <a:srgbClr val="0070C0"/>
                </a:solidFill>
                <a:latin typeface="Times New Roman" panose="02020603050405020304" pitchFamily="18" charset="0"/>
                <a:cs typeface="Times New Roman" panose="02020603050405020304" pitchFamily="18" charset="0"/>
              </a:rPr>
              <a:t>Give only answers that are true for you. It is best to say what you really think.</a:t>
            </a:r>
          </a:p>
          <a:p>
            <a:pPr marL="342900" lvl="0" indent="-342900" algn="just">
              <a:lnSpc>
                <a:spcPct val="130000"/>
              </a:lnSpc>
              <a:buFont typeface="+mj-lt"/>
              <a:buAutoNum type="arabicPeriod"/>
            </a:pPr>
            <a:r>
              <a:rPr lang="en-US" b="1" dirty="0">
                <a:solidFill>
                  <a:srgbClr val="0070C0"/>
                </a:solidFill>
                <a:latin typeface="Times New Roman" panose="02020603050405020304" pitchFamily="18" charset="0"/>
                <a:cs typeface="Times New Roman" panose="02020603050405020304" pitchFamily="18" charset="0"/>
              </a:rPr>
              <a:t>You may have as much time as you need, but try to go fairly fast. It’s best to give the first answer that comes to you and not spend too much time on any one question.    </a:t>
            </a:r>
          </a:p>
          <a:p>
            <a:pPr marL="342900" lvl="0" indent="-342900" algn="just">
              <a:lnSpc>
                <a:spcPct val="130000"/>
              </a:lnSpc>
              <a:buFont typeface="+mj-lt"/>
              <a:buAutoNum type="arabicPeriod"/>
            </a:pPr>
            <a:r>
              <a:rPr lang="en-US" b="1" dirty="0">
                <a:solidFill>
                  <a:srgbClr val="0070C0"/>
                </a:solidFill>
                <a:latin typeface="Times New Roman" panose="02020603050405020304" pitchFamily="18" charset="0"/>
                <a:cs typeface="Times New Roman" panose="02020603050405020304" pitchFamily="18" charset="0"/>
              </a:rPr>
              <a:t>Answer every item one way or the other. Don’t skip any item.</a:t>
            </a:r>
          </a:p>
          <a:p>
            <a:pPr marL="342900" lvl="0" indent="-342900" algn="just">
              <a:lnSpc>
                <a:spcPct val="130000"/>
              </a:lnSpc>
              <a:buFont typeface="+mj-lt"/>
              <a:buAutoNum type="arabicPeriod"/>
            </a:pPr>
            <a:r>
              <a:rPr lang="en-US" b="1" dirty="0">
                <a:solidFill>
                  <a:srgbClr val="0070C0"/>
                </a:solidFill>
                <a:latin typeface="Times New Roman" panose="02020603050405020304" pitchFamily="18" charset="0"/>
                <a:cs typeface="Times New Roman" panose="02020603050405020304" pitchFamily="18" charset="0"/>
              </a:rPr>
              <a:t>You should mark the (a) or (b) answer most of the time. Mark the last (c) answer only when you feel you have to, because neither (a) nor (b) seems to be right for you.</a:t>
            </a:r>
          </a:p>
          <a:p>
            <a:pPr algn="just">
              <a:lnSpc>
                <a:spcPct val="130000"/>
              </a:lnSpc>
            </a:pP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914400" y="1200312"/>
            <a:ext cx="7696200" cy="954107"/>
          </a:xfrm>
          <a:prstGeom prst="rect">
            <a:avLst/>
          </a:prstGeom>
          <a:noFill/>
        </p:spPr>
        <p:txBody>
          <a:bodyPr wrap="square" rtlCol="0">
            <a:spAutoFit/>
          </a:bodyPr>
          <a:lstStyle/>
          <a:p>
            <a:pPr algn="ctr"/>
            <a:r>
              <a:rPr lang="en-US" sz="2800" b="1" dirty="0">
                <a:solidFill>
                  <a:srgbClr val="C00000"/>
                </a:solidFill>
                <a:latin typeface="Times New Roman" panose="02020603050405020304" pitchFamily="18" charset="0"/>
                <a:cs typeface="Times New Roman" panose="02020603050405020304" pitchFamily="18" charset="0"/>
              </a:rPr>
              <a:t>Multi - Dimensional Assessment of Personality </a:t>
            </a:r>
            <a:br>
              <a:rPr lang="en-US" sz="2800" b="1" dirty="0">
                <a:solidFill>
                  <a:srgbClr val="C00000"/>
                </a:solidFill>
                <a:latin typeface="Times New Roman" panose="02020603050405020304" pitchFamily="18" charset="0"/>
                <a:cs typeface="Times New Roman" panose="02020603050405020304" pitchFamily="18" charset="0"/>
              </a:rPr>
            </a:br>
            <a:r>
              <a:rPr lang="en-US" sz="2800" b="1" dirty="0">
                <a:solidFill>
                  <a:srgbClr val="C00000"/>
                </a:solidFill>
                <a:latin typeface="Times New Roman" panose="02020603050405020304" pitchFamily="18" charset="0"/>
                <a:cs typeface="Times New Roman" panose="02020603050405020304" pitchFamily="18" charset="0"/>
              </a:rPr>
              <a:t>(MAP)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D:\VIP Data\Supriya\All logos\Psychometrica.in.png"/>
          <p:cNvPicPr>
            <a:picLocks noChangeAspect="1" noChangeArrowheads="1"/>
          </p:cNvPicPr>
          <p:nvPr/>
        </p:nvPicPr>
        <p:blipFill>
          <a:blip r:embed="rId2" cstate="print"/>
          <a:srcRect/>
          <a:stretch>
            <a:fillRect/>
          </a:stretch>
        </p:blipFill>
        <p:spPr bwMode="auto">
          <a:xfrm>
            <a:off x="7010400" y="6535919"/>
            <a:ext cx="1981200" cy="322081"/>
          </a:xfrm>
          <a:prstGeom prst="rect">
            <a:avLst/>
          </a:prstGeom>
          <a:noFill/>
        </p:spPr>
      </p:pic>
      <p:sp>
        <p:nvSpPr>
          <p:cNvPr id="9" name="TextBox 8"/>
          <p:cNvSpPr txBox="1"/>
          <p:nvPr/>
        </p:nvSpPr>
        <p:spPr>
          <a:xfrm>
            <a:off x="914400" y="762000"/>
            <a:ext cx="7696200" cy="954107"/>
          </a:xfrm>
          <a:prstGeom prst="rect">
            <a:avLst/>
          </a:prstGeom>
          <a:noFill/>
        </p:spPr>
        <p:txBody>
          <a:bodyPr wrap="square" rtlCol="0">
            <a:spAutoFit/>
          </a:bodyPr>
          <a:lstStyle/>
          <a:p>
            <a:pPr algn="ctr"/>
            <a:r>
              <a:rPr lang="en-US" sz="2800" b="1" dirty="0">
                <a:solidFill>
                  <a:srgbClr val="C00000"/>
                </a:solidFill>
                <a:latin typeface="Times New Roman" panose="02020603050405020304" pitchFamily="18" charset="0"/>
                <a:cs typeface="Times New Roman" panose="02020603050405020304" pitchFamily="18" charset="0"/>
              </a:rPr>
              <a:t>Multi - Dimensional Assessment of Personality </a:t>
            </a:r>
            <a:br>
              <a:rPr lang="en-US" sz="2800" b="1" dirty="0">
                <a:solidFill>
                  <a:srgbClr val="C00000"/>
                </a:solidFill>
                <a:latin typeface="Times New Roman" panose="02020603050405020304" pitchFamily="18" charset="0"/>
                <a:cs typeface="Times New Roman" panose="02020603050405020304" pitchFamily="18" charset="0"/>
              </a:rPr>
            </a:br>
            <a:r>
              <a:rPr lang="en-US" sz="2800" b="1" dirty="0">
                <a:solidFill>
                  <a:srgbClr val="C00000"/>
                </a:solidFill>
                <a:latin typeface="Times New Roman" panose="02020603050405020304" pitchFamily="18" charset="0"/>
                <a:cs typeface="Times New Roman" panose="02020603050405020304" pitchFamily="18" charset="0"/>
              </a:rPr>
              <a:t>(MAP)</a:t>
            </a:r>
          </a:p>
        </p:txBody>
      </p:sp>
      <p:grpSp>
        <p:nvGrpSpPr>
          <p:cNvPr id="2" name="Group 1"/>
          <p:cNvGrpSpPr/>
          <p:nvPr/>
        </p:nvGrpSpPr>
        <p:grpSpPr>
          <a:xfrm>
            <a:off x="786740" y="1786327"/>
            <a:ext cx="8375073" cy="4097726"/>
            <a:chOff x="786740" y="2134462"/>
            <a:chExt cx="8375073" cy="4097726"/>
          </a:xfrm>
        </p:grpSpPr>
        <p:sp>
          <p:nvSpPr>
            <p:cNvPr id="6" name="Title 1"/>
            <p:cNvSpPr txBox="1"/>
            <p:nvPr/>
          </p:nvSpPr>
          <p:spPr>
            <a:xfrm>
              <a:off x="1143000" y="2268719"/>
              <a:ext cx="7239000" cy="550681"/>
            </a:xfrm>
            <a:prstGeom prst="rect">
              <a:avLst/>
            </a:prstGeom>
          </p:spPr>
          <p:txBody>
            <a:bodyPr vert="horz" lIns="91440" tIns="45720" rIns="91440" bIns="45720" rtlCol="0" anchor="ctr">
              <a:noAutofit/>
            </a:bodyPr>
            <a:lstStyle/>
            <a:p>
              <a:pPr lvl="0" algn="just">
                <a:lnSpc>
                  <a:spcPct val="130000"/>
                </a:lnSpc>
              </a:pPr>
              <a:r>
                <a:rPr lang="en-US" sz="2000" b="1" dirty="0">
                  <a:solidFill>
                    <a:srgbClr val="C00000"/>
                  </a:solidFill>
                  <a:latin typeface="Times New Roman" panose="02020603050405020304" pitchFamily="18" charset="0"/>
                  <a:cs typeface="Times New Roman" panose="02020603050405020304" pitchFamily="18" charset="0"/>
                </a:rPr>
                <a:t>Sample Questions: </a:t>
              </a:r>
            </a:p>
            <a:p>
              <a:pPr algn="just">
                <a:lnSpc>
                  <a:spcPct val="130000"/>
                </a:lnSpc>
              </a:pP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5" name="Title 1"/>
            <p:cNvSpPr txBox="1"/>
            <p:nvPr/>
          </p:nvSpPr>
          <p:spPr>
            <a:xfrm>
              <a:off x="786740" y="2134462"/>
              <a:ext cx="7239000" cy="3545114"/>
            </a:xfrm>
            <a:prstGeom prst="rect">
              <a:avLst/>
            </a:prstGeom>
          </p:spPr>
          <p:txBody>
            <a:bodyPr vert="horz" lIns="91440" tIns="45720" rIns="91440" bIns="45720" rtlCol="0" anchor="ctr">
              <a:noAutofit/>
            </a:bodyPr>
            <a:lstStyle/>
            <a:p>
              <a:pPr marL="914400" lvl="0" indent="-457200" algn="just">
                <a:lnSpc>
                  <a:spcPct val="300000"/>
                </a:lnSpc>
                <a:buFont typeface="+mj-lt"/>
                <a:buAutoNum type="arabicPeriod"/>
              </a:pPr>
              <a:r>
                <a:rPr lang="en-US" sz="2000" b="1" dirty="0">
                  <a:solidFill>
                    <a:srgbClr val="0070C0"/>
                  </a:solidFill>
                  <a:latin typeface="Times New Roman" panose="02020603050405020304" pitchFamily="18" charset="0"/>
                  <a:cs typeface="Times New Roman" panose="02020603050405020304" pitchFamily="18" charset="0"/>
                </a:rPr>
                <a:t>I prefer friends who are... </a:t>
              </a:r>
            </a:p>
            <a:p>
              <a:pPr marL="914400" lvl="0" indent="-457200" algn="just">
                <a:lnSpc>
                  <a:spcPct val="300000"/>
                </a:lnSpc>
                <a:buFont typeface="+mj-lt"/>
                <a:buAutoNum type="arabicPeriod"/>
              </a:pPr>
              <a:endParaRPr lang="en-US" sz="800" b="1" dirty="0">
                <a:solidFill>
                  <a:srgbClr val="0070C0"/>
                </a:solidFill>
                <a:latin typeface="Times New Roman" panose="02020603050405020304" pitchFamily="18" charset="0"/>
                <a:cs typeface="Times New Roman" panose="02020603050405020304" pitchFamily="18" charset="0"/>
              </a:endParaRPr>
            </a:p>
            <a:p>
              <a:pPr marL="914400" lvl="0" indent="-457200" algn="just">
                <a:lnSpc>
                  <a:spcPct val="300000"/>
                </a:lnSpc>
                <a:buFont typeface="+mj-lt"/>
                <a:buAutoNum type="arabicPeriod"/>
              </a:pPr>
              <a:r>
                <a:rPr lang="en-US" sz="2000" b="1" dirty="0">
                  <a:solidFill>
                    <a:srgbClr val="0070C0"/>
                  </a:solidFill>
                  <a:latin typeface="Times New Roman" panose="02020603050405020304" pitchFamily="18" charset="0"/>
                  <a:cs typeface="Times New Roman" panose="02020603050405020304" pitchFamily="18" charset="0"/>
                </a:rPr>
                <a:t>People say I am impatient... </a:t>
              </a:r>
            </a:p>
            <a:p>
              <a:pPr marL="914400" lvl="0" indent="-457200" algn="just">
                <a:lnSpc>
                  <a:spcPct val="300000"/>
                </a:lnSpc>
                <a:buFont typeface="+mj-lt"/>
                <a:buAutoNum type="arabicPeriod"/>
              </a:pPr>
              <a:endParaRPr lang="en-US" sz="900" b="1" dirty="0">
                <a:solidFill>
                  <a:srgbClr val="0070C0"/>
                </a:solidFill>
                <a:latin typeface="Times New Roman" panose="02020603050405020304" pitchFamily="18" charset="0"/>
                <a:cs typeface="Times New Roman" panose="02020603050405020304" pitchFamily="18" charset="0"/>
              </a:endParaRPr>
            </a:p>
            <a:p>
              <a:pPr marL="914400" lvl="0" indent="-457200" algn="just">
                <a:lnSpc>
                  <a:spcPct val="300000"/>
                </a:lnSpc>
                <a:buFont typeface="+mj-lt"/>
                <a:buAutoNum type="arabicPeriod"/>
              </a:pPr>
              <a:r>
                <a:rPr lang="en-US" sz="2000" b="1" dirty="0">
                  <a:solidFill>
                    <a:srgbClr val="0070C0"/>
                  </a:solidFill>
                  <a:latin typeface="Times New Roman" panose="02020603050405020304" pitchFamily="18" charset="0"/>
                  <a:cs typeface="Times New Roman" panose="02020603050405020304" pitchFamily="18" charset="0"/>
                </a:rPr>
                <a:t>I like to watch team games -</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7" name="Title 1"/>
            <p:cNvSpPr txBox="1"/>
            <p:nvPr/>
          </p:nvSpPr>
          <p:spPr>
            <a:xfrm>
              <a:off x="1913906" y="2996184"/>
              <a:ext cx="7239000" cy="626881"/>
            </a:xfrm>
            <a:prstGeom prst="rect">
              <a:avLst/>
            </a:prstGeom>
          </p:spPr>
          <p:txBody>
            <a:bodyPr vert="horz" lIns="91440" tIns="45720" rIns="91440" bIns="45720" rtlCol="0" anchor="ctr">
              <a:noAutofit/>
            </a:bodyPr>
            <a:lstStyle/>
            <a:p>
              <a:pPr lvl="0" algn="just">
                <a:lnSpc>
                  <a:spcPct val="200000"/>
                </a:lnSpc>
              </a:pPr>
              <a:r>
                <a:rPr lang="en-US" b="1" dirty="0">
                  <a:solidFill>
                    <a:schemeClr val="tx1">
                      <a:lumMod val="95000"/>
                      <a:lumOff val="5000"/>
                    </a:schemeClr>
                  </a:solidFill>
                  <a:latin typeface="Times New Roman" panose="02020603050405020304" pitchFamily="18" charset="0"/>
                  <a:cs typeface="Times New Roman" panose="02020603050405020304" pitchFamily="18" charset="0"/>
                </a:rPr>
                <a:t>Quite                     Lively                   Can’t Decide </a:t>
              </a:r>
            </a:p>
          </p:txBody>
        </p:sp>
        <p:sp>
          <p:nvSpPr>
            <p:cNvPr id="10" name="Title 1"/>
            <p:cNvSpPr txBox="1"/>
            <p:nvPr/>
          </p:nvSpPr>
          <p:spPr>
            <a:xfrm>
              <a:off x="1922813" y="4244753"/>
              <a:ext cx="7239000" cy="626881"/>
            </a:xfrm>
            <a:prstGeom prst="rect">
              <a:avLst/>
            </a:prstGeom>
          </p:spPr>
          <p:txBody>
            <a:bodyPr vert="horz" lIns="91440" tIns="45720" rIns="91440" bIns="45720" rtlCol="0" anchor="ctr">
              <a:noAutofit/>
            </a:bodyPr>
            <a:lstStyle/>
            <a:p>
              <a:pPr lvl="0" algn="just">
                <a:lnSpc>
                  <a:spcPct val="200000"/>
                </a:lnSpc>
              </a:pPr>
              <a:r>
                <a:rPr lang="en-US" b="1" dirty="0">
                  <a:solidFill>
                    <a:schemeClr val="tx1">
                      <a:lumMod val="95000"/>
                      <a:lumOff val="5000"/>
                    </a:schemeClr>
                  </a:solidFill>
                  <a:latin typeface="Times New Roman" panose="02020603050405020304" pitchFamily="18" charset="0"/>
                  <a:cs typeface="Times New Roman" panose="02020603050405020304" pitchFamily="18" charset="0"/>
                </a:rPr>
                <a:t>True                      False                      Uncertain </a:t>
              </a:r>
            </a:p>
          </p:txBody>
        </p:sp>
        <p:sp>
          <p:nvSpPr>
            <p:cNvPr id="11" name="Title 1"/>
            <p:cNvSpPr txBox="1"/>
            <p:nvPr/>
          </p:nvSpPr>
          <p:spPr>
            <a:xfrm>
              <a:off x="1922813" y="5605307"/>
              <a:ext cx="7239000" cy="626881"/>
            </a:xfrm>
            <a:prstGeom prst="rect">
              <a:avLst/>
            </a:prstGeom>
          </p:spPr>
          <p:txBody>
            <a:bodyPr vert="horz" lIns="91440" tIns="45720" rIns="91440" bIns="45720" rtlCol="0" anchor="ctr">
              <a:noAutofit/>
            </a:bodyPr>
            <a:lstStyle/>
            <a:p>
              <a:pPr lvl="0" algn="just">
                <a:lnSpc>
                  <a:spcPct val="200000"/>
                </a:lnSpc>
              </a:pPr>
              <a:r>
                <a:rPr lang="en-US" b="1" dirty="0">
                  <a:solidFill>
                    <a:schemeClr val="tx1">
                      <a:lumMod val="95000"/>
                      <a:lumOff val="5000"/>
                    </a:schemeClr>
                  </a:solidFill>
                  <a:latin typeface="Times New Roman" panose="02020603050405020304" pitchFamily="18" charset="0"/>
                  <a:cs typeface="Times New Roman" panose="02020603050405020304" pitchFamily="18" charset="0"/>
                </a:rPr>
                <a:t>Yes, Often             No, Never             Sometimes </a:t>
              </a:r>
            </a:p>
          </p:txBody>
        </p:sp>
      </p:grpSp>
      <p:sp>
        <p:nvSpPr>
          <p:cNvPr id="3" name="Rectangle 2"/>
          <p:cNvSpPr/>
          <p:nvPr/>
        </p:nvSpPr>
        <p:spPr>
          <a:xfrm>
            <a:off x="1676400" y="2961489"/>
            <a:ext cx="228600" cy="238911"/>
          </a:xfrm>
          <a:prstGeom prst="rect">
            <a:avLst/>
          </a:prstGeom>
          <a:solidFill>
            <a:schemeClr val="bg1"/>
          </a:soli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29000" y="2961489"/>
            <a:ext cx="228600" cy="238911"/>
          </a:xfrm>
          <a:prstGeom prst="rect">
            <a:avLst/>
          </a:prstGeom>
          <a:solidFill>
            <a:schemeClr val="bg1"/>
          </a:soli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166344" y="2961489"/>
            <a:ext cx="228600" cy="238911"/>
          </a:xfrm>
          <a:prstGeom prst="rect">
            <a:avLst/>
          </a:prstGeom>
          <a:solidFill>
            <a:schemeClr val="bg1"/>
          </a:soli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676400" y="4206084"/>
            <a:ext cx="228600" cy="238911"/>
          </a:xfrm>
          <a:prstGeom prst="rect">
            <a:avLst/>
          </a:prstGeom>
          <a:solidFill>
            <a:schemeClr val="bg1"/>
          </a:soli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429000" y="4206084"/>
            <a:ext cx="228600" cy="238911"/>
          </a:xfrm>
          <a:prstGeom prst="rect">
            <a:avLst/>
          </a:prstGeom>
          <a:solidFill>
            <a:schemeClr val="bg1"/>
          </a:soli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66344" y="4206084"/>
            <a:ext cx="228600" cy="238911"/>
          </a:xfrm>
          <a:prstGeom prst="rect">
            <a:avLst/>
          </a:prstGeom>
          <a:solidFill>
            <a:schemeClr val="bg1"/>
          </a:soli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676400" y="5567668"/>
            <a:ext cx="228600" cy="238911"/>
          </a:xfrm>
          <a:prstGeom prst="rect">
            <a:avLst/>
          </a:prstGeom>
          <a:solidFill>
            <a:schemeClr val="bg1"/>
          </a:soli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429000" y="5567668"/>
            <a:ext cx="228600" cy="238911"/>
          </a:xfrm>
          <a:prstGeom prst="rect">
            <a:avLst/>
          </a:prstGeom>
          <a:solidFill>
            <a:schemeClr val="bg1"/>
          </a:soli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166344" y="5567668"/>
            <a:ext cx="228600" cy="238911"/>
          </a:xfrm>
          <a:prstGeom prst="rect">
            <a:avLst/>
          </a:prstGeom>
          <a:solidFill>
            <a:schemeClr val="bg1"/>
          </a:soli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D:\VIP Data\Supriya\All logos\Psychometrica.in.png"/>
          <p:cNvPicPr>
            <a:picLocks noChangeAspect="1" noChangeArrowheads="1"/>
          </p:cNvPicPr>
          <p:nvPr/>
        </p:nvPicPr>
        <p:blipFill>
          <a:blip r:embed="rId2" cstate="print"/>
          <a:srcRect/>
          <a:stretch>
            <a:fillRect/>
          </a:stretch>
        </p:blipFill>
        <p:spPr bwMode="auto">
          <a:xfrm>
            <a:off x="7010400" y="6535919"/>
            <a:ext cx="1981200" cy="322081"/>
          </a:xfrm>
          <a:prstGeom prst="rect">
            <a:avLst/>
          </a:prstGeom>
          <a:noFill/>
        </p:spPr>
      </p:pic>
      <p:sp>
        <p:nvSpPr>
          <p:cNvPr id="5" name="Title 1"/>
          <p:cNvSpPr txBox="1"/>
          <p:nvPr/>
        </p:nvSpPr>
        <p:spPr>
          <a:xfrm>
            <a:off x="457200" y="1981200"/>
            <a:ext cx="8305800" cy="3505200"/>
          </a:xfrm>
          <a:prstGeom prst="rect">
            <a:avLst/>
          </a:prstGeom>
        </p:spPr>
        <p:txBody>
          <a:bodyPr vert="horz" lIns="91440" tIns="45720" rIns="91440" bIns="45720" rtlCol="0" anchor="ctr">
            <a:noAutofit/>
          </a:bodyPr>
          <a:lstStyle/>
          <a:p>
            <a:pPr algn="just">
              <a:lnSpc>
                <a:spcPct val="120000"/>
              </a:lnSpc>
            </a:pPr>
            <a:r>
              <a:rPr lang="en-US" sz="2000" b="1" dirty="0">
                <a:solidFill>
                  <a:srgbClr val="0070C0"/>
                </a:solidFill>
                <a:latin typeface="Times New Roman" panose="02020603050405020304" pitchFamily="18" charset="0"/>
                <a:cs typeface="Times New Roman" panose="02020603050405020304" pitchFamily="18" charset="0"/>
              </a:rPr>
              <a:t>The Standard Progressive Matrices (SPM) is a group or individually administered tests that nonverbally assesses intelligence in children and adults through abstract reasoning tasks.</a:t>
            </a:r>
          </a:p>
          <a:p>
            <a:pPr algn="just">
              <a:lnSpc>
                <a:spcPct val="120000"/>
              </a:lnSpc>
            </a:pPr>
            <a:r>
              <a:rPr lang="en-US" sz="1000" b="1" dirty="0">
                <a:solidFill>
                  <a:srgbClr val="0070C0"/>
                </a:solidFill>
                <a:latin typeface="Times New Roman" panose="02020603050405020304" pitchFamily="18" charset="0"/>
                <a:cs typeface="Times New Roman" panose="02020603050405020304" pitchFamily="18" charset="0"/>
              </a:rPr>
              <a:t> </a:t>
            </a:r>
          </a:p>
          <a:p>
            <a:pPr algn="just">
              <a:lnSpc>
                <a:spcPct val="120000"/>
              </a:lnSpc>
            </a:pPr>
            <a:r>
              <a:rPr lang="en-US" sz="2000" b="1" dirty="0">
                <a:solidFill>
                  <a:srgbClr val="0070C0"/>
                </a:solidFill>
                <a:latin typeface="Times New Roman" panose="02020603050405020304" pitchFamily="18" charset="0"/>
                <a:cs typeface="Times New Roman" panose="02020603050405020304" pitchFamily="18" charset="0"/>
              </a:rPr>
              <a:t>SPM consists of 60 problems (five sets of 12), all of which involve completing a pattern or figure with a part missing by choosing the correct missing piece from among six alternatives. The test is untimed, but generally takes 15-45 minutes to complete.</a:t>
            </a:r>
          </a:p>
        </p:txBody>
      </p:sp>
      <p:sp>
        <p:nvSpPr>
          <p:cNvPr id="6" name="TextBox 5"/>
          <p:cNvSpPr txBox="1"/>
          <p:nvPr/>
        </p:nvSpPr>
        <p:spPr>
          <a:xfrm>
            <a:off x="914400" y="626881"/>
            <a:ext cx="7696200" cy="1508105"/>
          </a:xfrm>
          <a:prstGeom prst="rect">
            <a:avLst/>
          </a:prstGeom>
          <a:noFill/>
        </p:spPr>
        <p:txBody>
          <a:bodyPr wrap="square" rtlCol="0">
            <a:spAutoFit/>
          </a:bodyPr>
          <a:lstStyle/>
          <a:p>
            <a:pPr algn="ctr"/>
            <a:r>
              <a:rPr lang="en-US" sz="2800" b="1" dirty="0">
                <a:solidFill>
                  <a:schemeClr val="accent3">
                    <a:lumMod val="50000"/>
                  </a:schemeClr>
                </a:solidFill>
                <a:latin typeface="Times New Roman" panose="02020603050405020304" pitchFamily="18" charset="0"/>
                <a:cs typeface="Times New Roman" panose="02020603050405020304" pitchFamily="18" charset="0"/>
              </a:rPr>
              <a:t>TEST 2: </a:t>
            </a:r>
            <a:r>
              <a:rPr lang="en-US" sz="2800" b="1" dirty="0">
                <a:solidFill>
                  <a:srgbClr val="C00000"/>
                </a:solidFill>
                <a:latin typeface="Times New Roman" panose="02020603050405020304" pitchFamily="18" charset="0"/>
                <a:cs typeface="Times New Roman" panose="02020603050405020304" pitchFamily="18" charset="0"/>
              </a:rPr>
              <a:t/>
            </a:r>
            <a:br>
              <a:rPr lang="en-US" sz="2800" b="1" dirty="0">
                <a:solidFill>
                  <a:srgbClr val="C00000"/>
                </a:solidFill>
                <a:latin typeface="Times New Roman" panose="02020603050405020304" pitchFamily="18" charset="0"/>
                <a:cs typeface="Times New Roman" panose="02020603050405020304" pitchFamily="18" charset="0"/>
              </a:rPr>
            </a:br>
            <a:r>
              <a:rPr lang="en-US" sz="3200" b="1" dirty="0">
                <a:solidFill>
                  <a:srgbClr val="C00000"/>
                </a:solidFill>
                <a:latin typeface="Times New Roman" panose="02020603050405020304" pitchFamily="18" charset="0"/>
                <a:cs typeface="Times New Roman" panose="02020603050405020304" pitchFamily="18" charset="0"/>
              </a:rPr>
              <a:t>Standard Progressive Matrices</a:t>
            </a:r>
          </a:p>
          <a:p>
            <a:pPr algn="ctr"/>
            <a:r>
              <a:rPr lang="en-US" sz="3200" b="1" dirty="0">
                <a:solidFill>
                  <a:srgbClr val="C00000"/>
                </a:solidFill>
                <a:latin typeface="Times New Roman" panose="02020603050405020304" pitchFamily="18" charset="0"/>
                <a:cs typeface="Times New Roman" panose="02020603050405020304" pitchFamily="18" charset="0"/>
              </a:rPr>
              <a:t>(SPM)</a:t>
            </a:r>
          </a:p>
        </p:txBody>
      </p:sp>
      <p:sp>
        <p:nvSpPr>
          <p:cNvPr id="9" name="Isosceles Triangle 8"/>
          <p:cNvSpPr/>
          <p:nvPr/>
        </p:nvSpPr>
        <p:spPr>
          <a:xfrm rot="5400000">
            <a:off x="266700" y="2552700"/>
            <a:ext cx="152400" cy="762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5400000">
            <a:off x="266700" y="3848100"/>
            <a:ext cx="152400" cy="762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1600200" y="1828800"/>
            <a:ext cx="1143000" cy="762000"/>
          </a:xfrm>
          <a:prstGeom prst="rect">
            <a:avLst/>
          </a:prstGeom>
        </p:spPr>
        <p:txBody>
          <a:bodyPr vert="horz" lIns="91440" tIns="45720" rIns="91440" bIns="45720" rtlCol="0" anchor="ctr">
            <a:noAutofit/>
          </a:bodyPr>
          <a:lstStyle/>
          <a:p>
            <a:pPr algn="just"/>
            <a:endParaRPr lang="en-US" sz="1600" b="1" dirty="0">
              <a:latin typeface="Times New Roman" panose="02020603050405020304" pitchFamily="18" charset="0"/>
              <a:cs typeface="Times New Roman" panose="02020603050405020304" pitchFamily="18" charset="0"/>
            </a:endParaRPr>
          </a:p>
        </p:txBody>
      </p:sp>
      <p:pic>
        <p:nvPicPr>
          <p:cNvPr id="5" name="Picture 3" descr="C:\Users\Desk11\Desktop\Metro Test\SPM TEST 123.jpg"/>
          <p:cNvPicPr>
            <a:picLocks noChangeAspect="1" noChangeArrowheads="1"/>
          </p:cNvPicPr>
          <p:nvPr/>
        </p:nvPicPr>
        <p:blipFill>
          <a:blip r:embed="rId2" cstate="print"/>
          <a:srcRect l="16452" t="4878" r="16247" b="17073"/>
          <a:stretch>
            <a:fillRect/>
          </a:stretch>
        </p:blipFill>
        <p:spPr bwMode="auto">
          <a:xfrm>
            <a:off x="2590800" y="1523999"/>
            <a:ext cx="4191000" cy="2917049"/>
          </a:xfrm>
          <a:prstGeom prst="rect">
            <a:avLst/>
          </a:prstGeom>
          <a:ln>
            <a:noFill/>
          </a:ln>
          <a:effectLst/>
        </p:spPr>
      </p:pic>
      <p:pic>
        <p:nvPicPr>
          <p:cNvPr id="6" name="Picture 4" descr="D:\VIP Data\Supriya\All logos\Psychometrica.in.png"/>
          <p:cNvPicPr>
            <a:picLocks noChangeAspect="1" noChangeArrowheads="1"/>
          </p:cNvPicPr>
          <p:nvPr/>
        </p:nvPicPr>
        <p:blipFill>
          <a:blip r:embed="rId3" cstate="print"/>
          <a:srcRect/>
          <a:stretch>
            <a:fillRect/>
          </a:stretch>
        </p:blipFill>
        <p:spPr bwMode="auto">
          <a:xfrm>
            <a:off x="7010400" y="6535919"/>
            <a:ext cx="1981200" cy="322081"/>
          </a:xfrm>
          <a:prstGeom prst="rect">
            <a:avLst/>
          </a:prstGeom>
          <a:noFill/>
        </p:spPr>
      </p:pic>
      <p:sp>
        <p:nvSpPr>
          <p:cNvPr id="9" name="TextBox 8"/>
          <p:cNvSpPr txBox="1"/>
          <p:nvPr/>
        </p:nvSpPr>
        <p:spPr>
          <a:xfrm>
            <a:off x="914400" y="468954"/>
            <a:ext cx="7696200" cy="954107"/>
          </a:xfrm>
          <a:prstGeom prst="rect">
            <a:avLst/>
          </a:prstGeom>
          <a:noFill/>
        </p:spPr>
        <p:txBody>
          <a:bodyPr wrap="square" rtlCol="0">
            <a:spAutoFit/>
          </a:bodyPr>
          <a:lstStyle/>
          <a:p>
            <a:pPr algn="ctr"/>
            <a:r>
              <a:rPr lang="en-US" sz="2800" b="1" dirty="0">
                <a:solidFill>
                  <a:srgbClr val="C00000"/>
                </a:solidFill>
                <a:latin typeface="Times New Roman" panose="02020603050405020304" pitchFamily="18" charset="0"/>
                <a:cs typeface="Times New Roman" panose="02020603050405020304" pitchFamily="18" charset="0"/>
              </a:rPr>
              <a:t>Standard Progressive Matrices</a:t>
            </a:r>
          </a:p>
          <a:p>
            <a:pPr algn="ctr"/>
            <a:r>
              <a:rPr lang="en-US" sz="2800" b="1" dirty="0">
                <a:solidFill>
                  <a:srgbClr val="C00000"/>
                </a:solidFill>
                <a:latin typeface="Times New Roman" panose="02020603050405020304" pitchFamily="18" charset="0"/>
                <a:cs typeface="Times New Roman" panose="02020603050405020304" pitchFamily="18" charset="0"/>
              </a:rPr>
              <a:t>(SPM)</a:t>
            </a:r>
          </a:p>
        </p:txBody>
      </p:sp>
      <p:sp>
        <p:nvSpPr>
          <p:cNvPr id="2" name="TextBox 1"/>
          <p:cNvSpPr txBox="1"/>
          <p:nvPr/>
        </p:nvSpPr>
        <p:spPr>
          <a:xfrm>
            <a:off x="762000" y="4846787"/>
            <a:ext cx="7848600" cy="1323439"/>
          </a:xfrm>
          <a:prstGeom prst="rect">
            <a:avLst/>
          </a:prstGeom>
          <a:noFill/>
        </p:spPr>
        <p:txBody>
          <a:bodyPr wrap="square" rtlCol="0">
            <a:spAutoFit/>
          </a:bodyPr>
          <a:lstStyle/>
          <a:p>
            <a:r>
              <a:rPr lang="en-US" dirty="0">
                <a:solidFill>
                  <a:srgbClr val="0070C0"/>
                </a:solidFill>
                <a:latin typeface="Times New Roman" panose="02020603050405020304" pitchFamily="18" charset="0"/>
                <a:cs typeface="Times New Roman" panose="02020603050405020304" pitchFamily="18" charset="0"/>
              </a:rPr>
              <a:t>In every question there is a pattern with a piece missing. You have to choose which of the pieces below, is the right one to complete the pattern. </a:t>
            </a:r>
          </a:p>
          <a:p>
            <a:r>
              <a:rPr lang="en-US" sz="800" dirty="0">
                <a:solidFill>
                  <a:srgbClr val="0070C0"/>
                </a:solidFill>
                <a:latin typeface="Times New Roman" panose="02020603050405020304" pitchFamily="18" charset="0"/>
                <a:cs typeface="Times New Roman" panose="02020603050405020304" pitchFamily="18" charset="0"/>
              </a:rPr>
              <a:t>  </a:t>
            </a:r>
          </a:p>
          <a:p>
            <a:r>
              <a:rPr lang="en-US" dirty="0">
                <a:solidFill>
                  <a:srgbClr val="0070C0"/>
                </a:solidFill>
                <a:latin typeface="Times New Roman" panose="02020603050405020304" pitchFamily="18" charset="0"/>
                <a:cs typeface="Times New Roman" panose="02020603050405020304" pitchFamily="18" charset="0"/>
              </a:rPr>
              <a:t>When you think you have found the right piece, click on the number below the problem on your screen.</a:t>
            </a:r>
          </a:p>
        </p:txBody>
      </p:sp>
      <p:sp>
        <p:nvSpPr>
          <p:cNvPr id="3" name="Isosceles Triangle 2"/>
          <p:cNvSpPr/>
          <p:nvPr/>
        </p:nvSpPr>
        <p:spPr>
          <a:xfrm rot="5400000">
            <a:off x="647700" y="4991100"/>
            <a:ext cx="152400" cy="762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5400000">
            <a:off x="647700" y="5676900"/>
            <a:ext cx="152400" cy="762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D:\VIP Data\Supriya\All logos\Psychometrica.in.png"/>
          <p:cNvPicPr>
            <a:picLocks noChangeAspect="1" noChangeArrowheads="1"/>
          </p:cNvPicPr>
          <p:nvPr/>
        </p:nvPicPr>
        <p:blipFill>
          <a:blip r:embed="rId2" cstate="print"/>
          <a:srcRect/>
          <a:stretch>
            <a:fillRect/>
          </a:stretch>
        </p:blipFill>
        <p:spPr bwMode="auto">
          <a:xfrm>
            <a:off x="7010400" y="6535919"/>
            <a:ext cx="1981200" cy="322081"/>
          </a:xfrm>
          <a:prstGeom prst="rect">
            <a:avLst/>
          </a:prstGeom>
          <a:noFill/>
        </p:spPr>
      </p:pic>
      <p:sp>
        <p:nvSpPr>
          <p:cNvPr id="5" name="Title 1"/>
          <p:cNvSpPr txBox="1"/>
          <p:nvPr/>
        </p:nvSpPr>
        <p:spPr>
          <a:xfrm>
            <a:off x="1104900" y="2133600"/>
            <a:ext cx="7505700" cy="3276600"/>
          </a:xfrm>
          <a:prstGeom prst="rect">
            <a:avLst/>
          </a:prstGeom>
        </p:spPr>
        <p:txBody>
          <a:bodyPr vert="horz" lIns="91440" tIns="45720" rIns="91440" bIns="45720" rtlCol="0" anchor="ctr">
            <a:noAutofit/>
          </a:bodyPr>
          <a:lstStyle/>
          <a:p>
            <a:pPr algn="just">
              <a:lnSpc>
                <a:spcPct val="114000"/>
              </a:lnSpc>
            </a:pPr>
            <a:r>
              <a:rPr lang="en-US" sz="2100" b="1" dirty="0">
                <a:solidFill>
                  <a:srgbClr val="0070C0"/>
                </a:solidFill>
                <a:latin typeface="Times New Roman" panose="02020603050405020304" pitchFamily="18" charset="0"/>
                <a:cs typeface="Times New Roman" panose="02020603050405020304" pitchFamily="18" charset="0"/>
              </a:rPr>
              <a:t>You will see two rows of figures. In the questions given below one figure from each row, shares a similar feature with each other. </a:t>
            </a:r>
          </a:p>
          <a:p>
            <a:pPr algn="just">
              <a:lnSpc>
                <a:spcPct val="114000"/>
              </a:lnSpc>
            </a:pPr>
            <a:r>
              <a:rPr lang="en-US" sz="800" b="1" dirty="0">
                <a:solidFill>
                  <a:srgbClr val="0070C0"/>
                </a:solidFill>
                <a:latin typeface="Times New Roman" panose="02020603050405020304" pitchFamily="18" charset="0"/>
                <a:cs typeface="Times New Roman" panose="02020603050405020304" pitchFamily="18" charset="0"/>
              </a:rPr>
              <a:t> </a:t>
            </a:r>
          </a:p>
          <a:p>
            <a:pPr algn="just">
              <a:lnSpc>
                <a:spcPct val="114000"/>
              </a:lnSpc>
            </a:pPr>
            <a:r>
              <a:rPr lang="en-US" sz="2100" b="1" dirty="0">
                <a:solidFill>
                  <a:srgbClr val="0070C0"/>
                </a:solidFill>
                <a:latin typeface="Times New Roman" panose="02020603050405020304" pitchFamily="18" charset="0"/>
                <a:cs typeface="Times New Roman" panose="02020603050405020304" pitchFamily="18" charset="0"/>
              </a:rPr>
              <a:t>This is a test of Power of Observation. In each problem, </a:t>
            </a:r>
            <a:br>
              <a:rPr lang="en-US" sz="2100" b="1" dirty="0">
                <a:solidFill>
                  <a:srgbClr val="0070C0"/>
                </a:solidFill>
                <a:latin typeface="Times New Roman" panose="02020603050405020304" pitchFamily="18" charset="0"/>
                <a:cs typeface="Times New Roman" panose="02020603050405020304" pitchFamily="18" charset="0"/>
              </a:rPr>
            </a:br>
            <a:r>
              <a:rPr lang="en-US" sz="2100" b="1" dirty="0">
                <a:solidFill>
                  <a:srgbClr val="0070C0"/>
                </a:solidFill>
                <a:latin typeface="Times New Roman" panose="02020603050405020304" pitchFamily="18" charset="0"/>
                <a:cs typeface="Times New Roman" panose="02020603050405020304" pitchFamily="18" charset="0"/>
              </a:rPr>
              <a:t>6 figures named A, B, C, D, E and F are given. Out of these, five figures are different and one figure is most identical than the others in some respect. You are required to identify the similar figure. </a:t>
            </a:r>
          </a:p>
        </p:txBody>
      </p:sp>
      <p:sp>
        <p:nvSpPr>
          <p:cNvPr id="2" name="TextBox 1"/>
          <p:cNvSpPr txBox="1"/>
          <p:nvPr/>
        </p:nvSpPr>
        <p:spPr>
          <a:xfrm>
            <a:off x="2286000" y="838200"/>
            <a:ext cx="4572000" cy="1015663"/>
          </a:xfrm>
          <a:prstGeom prst="rect">
            <a:avLst/>
          </a:prstGeom>
          <a:noFill/>
        </p:spPr>
        <p:txBody>
          <a:bodyPr wrap="square" rtlCol="0">
            <a:spAutoFit/>
          </a:bodyPr>
          <a:lstStyle/>
          <a:p>
            <a:pPr algn="ctr"/>
            <a:r>
              <a:rPr lang="en-US" sz="2800" b="1" dirty="0">
                <a:solidFill>
                  <a:schemeClr val="accent3">
                    <a:lumMod val="50000"/>
                  </a:schemeClr>
                </a:solidFill>
                <a:latin typeface="Times New Roman" panose="02020603050405020304" pitchFamily="18" charset="0"/>
                <a:cs typeface="Times New Roman" panose="02020603050405020304" pitchFamily="18" charset="0"/>
              </a:rPr>
              <a:t>TEST 3: </a:t>
            </a:r>
            <a:r>
              <a:rPr lang="en-US" sz="2800" b="1" dirty="0">
                <a:solidFill>
                  <a:srgbClr val="C00000"/>
                </a:solidFill>
                <a:latin typeface="Times New Roman" panose="02020603050405020304" pitchFamily="18" charset="0"/>
                <a:cs typeface="Times New Roman" panose="02020603050405020304" pitchFamily="18" charset="0"/>
              </a:rPr>
              <a:t/>
            </a:r>
            <a:br>
              <a:rPr lang="en-US" sz="2800" b="1" dirty="0">
                <a:solidFill>
                  <a:srgbClr val="C00000"/>
                </a:solidFill>
                <a:latin typeface="Times New Roman" panose="02020603050405020304" pitchFamily="18" charset="0"/>
                <a:cs typeface="Times New Roman" panose="02020603050405020304" pitchFamily="18" charset="0"/>
              </a:rPr>
            </a:br>
            <a:r>
              <a:rPr lang="en-US" sz="3200" b="1" dirty="0">
                <a:solidFill>
                  <a:srgbClr val="C00000"/>
                </a:solidFill>
                <a:latin typeface="Times New Roman" panose="02020603050405020304" pitchFamily="18" charset="0"/>
                <a:cs typeface="Times New Roman" panose="02020603050405020304" pitchFamily="18" charset="0"/>
              </a:rPr>
              <a:t>Observation Test</a:t>
            </a:r>
          </a:p>
        </p:txBody>
      </p:sp>
      <p:sp>
        <p:nvSpPr>
          <p:cNvPr id="6" name="Isosceles Triangle 5"/>
          <p:cNvSpPr/>
          <p:nvPr/>
        </p:nvSpPr>
        <p:spPr>
          <a:xfrm rot="5400000">
            <a:off x="876300" y="2400300"/>
            <a:ext cx="152400" cy="762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rot="5400000">
            <a:off x="876300" y="3657600"/>
            <a:ext cx="152400" cy="762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sk11\Desktop\Metro Test\OBSERVATION TEST.jpg"/>
          <p:cNvPicPr>
            <a:picLocks noChangeAspect="1" noChangeArrowheads="1"/>
          </p:cNvPicPr>
          <p:nvPr/>
        </p:nvPicPr>
        <p:blipFill>
          <a:blip r:embed="rId2" cstate="print"/>
          <a:srcRect l="10488" t="4878" r="18471" b="17073"/>
          <a:stretch>
            <a:fillRect/>
          </a:stretch>
        </p:blipFill>
        <p:spPr bwMode="auto">
          <a:xfrm>
            <a:off x="2667000" y="2009775"/>
            <a:ext cx="3810000" cy="2438400"/>
          </a:xfrm>
          <a:prstGeom prst="rect">
            <a:avLst/>
          </a:prstGeom>
          <a:ln>
            <a:solidFill>
              <a:schemeClr val="tx1">
                <a:lumMod val="85000"/>
                <a:lumOff val="15000"/>
              </a:schemeClr>
            </a:solidFill>
          </a:ln>
          <a:effectLst/>
        </p:spPr>
      </p:pic>
      <p:sp>
        <p:nvSpPr>
          <p:cNvPr id="5" name="Title 1"/>
          <p:cNvSpPr txBox="1"/>
          <p:nvPr/>
        </p:nvSpPr>
        <p:spPr>
          <a:xfrm>
            <a:off x="1143000" y="1828800"/>
            <a:ext cx="990600" cy="762000"/>
          </a:xfrm>
          <a:prstGeom prst="rect">
            <a:avLst/>
          </a:prstGeom>
        </p:spPr>
        <p:txBody>
          <a:bodyPr vert="horz" lIns="91440" tIns="45720" rIns="91440" bIns="45720" rtlCol="0" anchor="ctr">
            <a:noAutofit/>
          </a:bodyPr>
          <a:lstStyle/>
          <a:p>
            <a:pPr algn="just"/>
            <a:endParaRPr lang="en-US" sz="1600" b="1" dirty="0">
              <a:latin typeface="Times New Roman" panose="02020603050405020304" pitchFamily="18" charset="0"/>
              <a:cs typeface="Times New Roman" panose="02020603050405020304" pitchFamily="18" charset="0"/>
            </a:endParaRPr>
          </a:p>
        </p:txBody>
      </p:sp>
      <p:pic>
        <p:nvPicPr>
          <p:cNvPr id="7" name="Picture 4" descr="D:\VIP Data\Supriya\All logos\Psychometrica.in.png"/>
          <p:cNvPicPr>
            <a:picLocks noChangeAspect="1" noChangeArrowheads="1"/>
          </p:cNvPicPr>
          <p:nvPr/>
        </p:nvPicPr>
        <p:blipFill>
          <a:blip r:embed="rId3" cstate="print"/>
          <a:srcRect/>
          <a:stretch>
            <a:fillRect/>
          </a:stretch>
        </p:blipFill>
        <p:spPr bwMode="auto">
          <a:xfrm>
            <a:off x="7010400" y="6535919"/>
            <a:ext cx="1981200" cy="322081"/>
          </a:xfrm>
          <a:prstGeom prst="rect">
            <a:avLst/>
          </a:prstGeom>
          <a:noFill/>
        </p:spPr>
      </p:pic>
      <p:sp>
        <p:nvSpPr>
          <p:cNvPr id="8" name="Title 1"/>
          <p:cNvSpPr txBox="1"/>
          <p:nvPr/>
        </p:nvSpPr>
        <p:spPr>
          <a:xfrm>
            <a:off x="1066800" y="4419600"/>
            <a:ext cx="7620000" cy="1828800"/>
          </a:xfrm>
          <a:prstGeom prst="rect">
            <a:avLst/>
          </a:prstGeom>
        </p:spPr>
        <p:txBody>
          <a:bodyPr vert="horz" lIns="91440" tIns="45720" rIns="91440" bIns="45720" rtlCol="0" anchor="ctr">
            <a:noAutofit/>
          </a:bodyPr>
          <a:lstStyle/>
          <a:p>
            <a:pPr lvl="0" algn="just">
              <a:lnSpc>
                <a:spcPct val="130000"/>
              </a:lnSpc>
            </a:pPr>
            <a:r>
              <a:rPr lang="en-US" sz="2000" b="1" dirty="0">
                <a:solidFill>
                  <a:srgbClr val="C00000"/>
                </a:solidFill>
                <a:latin typeface="Times New Roman" panose="02020603050405020304" pitchFamily="18" charset="0"/>
                <a:cs typeface="Times New Roman" panose="02020603050405020304" pitchFamily="18" charset="0"/>
              </a:rPr>
              <a:t>Instructions : </a:t>
            </a:r>
          </a:p>
          <a:p>
            <a:pPr marL="342900" lvl="0" indent="-342900">
              <a:buFont typeface="+mj-lt"/>
              <a:buAutoNum type="arabicPeriod"/>
            </a:pPr>
            <a:r>
              <a:rPr lang="en-US" dirty="0">
                <a:solidFill>
                  <a:srgbClr val="0070C0"/>
                </a:solidFill>
                <a:latin typeface="Times New Roman" panose="02020603050405020304" pitchFamily="18" charset="0"/>
                <a:cs typeface="Times New Roman" panose="02020603050405020304" pitchFamily="18" charset="0"/>
              </a:rPr>
              <a:t>You will see two rows of figures.</a:t>
            </a:r>
          </a:p>
          <a:p>
            <a:pPr marL="342900" lvl="0" indent="-342900">
              <a:buFont typeface="+mj-lt"/>
              <a:buAutoNum type="arabicPeriod"/>
            </a:pPr>
            <a:r>
              <a:rPr lang="en-US" dirty="0">
                <a:solidFill>
                  <a:srgbClr val="0070C0"/>
                </a:solidFill>
                <a:latin typeface="Times New Roman" panose="02020603050405020304" pitchFamily="18" charset="0"/>
                <a:cs typeface="Times New Roman" panose="02020603050405020304" pitchFamily="18" charset="0"/>
              </a:rPr>
              <a:t>In the questions given below one figure from each row, shares a similar feature with each other.</a:t>
            </a:r>
          </a:p>
          <a:p>
            <a:pPr marL="342900" lvl="0" indent="-342900">
              <a:buFont typeface="+mj-lt"/>
              <a:buAutoNum type="arabicPeriod"/>
            </a:pPr>
            <a:r>
              <a:rPr lang="en-US" dirty="0">
                <a:solidFill>
                  <a:srgbClr val="0070C0"/>
                </a:solidFill>
                <a:latin typeface="Times New Roman" panose="02020603050405020304" pitchFamily="18" charset="0"/>
                <a:cs typeface="Times New Roman" panose="02020603050405020304" pitchFamily="18" charset="0"/>
              </a:rPr>
              <a:t>Try and identify these two similar figures and click the correct answer.</a:t>
            </a:r>
          </a:p>
        </p:txBody>
      </p:sp>
      <p:sp>
        <p:nvSpPr>
          <p:cNvPr id="9" name="TextBox 8"/>
          <p:cNvSpPr txBox="1"/>
          <p:nvPr/>
        </p:nvSpPr>
        <p:spPr>
          <a:xfrm>
            <a:off x="2324100" y="488975"/>
            <a:ext cx="4572000" cy="523220"/>
          </a:xfrm>
          <a:prstGeom prst="rect">
            <a:avLst/>
          </a:prstGeom>
          <a:noFill/>
        </p:spPr>
        <p:txBody>
          <a:bodyPr wrap="square" rtlCol="0">
            <a:spAutoFit/>
          </a:bodyPr>
          <a:lstStyle/>
          <a:p>
            <a:pPr algn="ctr"/>
            <a:r>
              <a:rPr lang="en-US" sz="2800" b="1" dirty="0">
                <a:solidFill>
                  <a:srgbClr val="C00000"/>
                </a:solidFill>
                <a:latin typeface="Times New Roman" panose="02020603050405020304" pitchFamily="18" charset="0"/>
                <a:cs typeface="Times New Roman" panose="02020603050405020304" pitchFamily="18" charset="0"/>
              </a:rPr>
              <a:t>Observation Test</a:t>
            </a:r>
          </a:p>
        </p:txBody>
      </p:sp>
      <p:sp>
        <p:nvSpPr>
          <p:cNvPr id="10" name="Title 1"/>
          <p:cNvSpPr txBox="1"/>
          <p:nvPr/>
        </p:nvSpPr>
        <p:spPr>
          <a:xfrm>
            <a:off x="1047750" y="1038104"/>
            <a:ext cx="7315200" cy="966460"/>
          </a:xfrm>
          <a:prstGeom prst="rect">
            <a:avLst/>
          </a:prstGeom>
        </p:spPr>
        <p:txBody>
          <a:bodyPr vert="horz" lIns="91440" tIns="45720" rIns="91440" bIns="45720" rtlCol="0" anchor="ctr">
            <a:noAutofit/>
          </a:bodyPr>
          <a:lstStyle/>
          <a:p>
            <a:r>
              <a:rPr lang="en-US" b="1" dirty="0">
                <a:solidFill>
                  <a:srgbClr val="C00000"/>
                </a:solidFill>
                <a:latin typeface="Times New Roman" panose="02020603050405020304" pitchFamily="18" charset="0"/>
                <a:cs typeface="Times New Roman" panose="02020603050405020304" pitchFamily="18" charset="0"/>
              </a:rPr>
              <a:t>Sample  problem :</a:t>
            </a:r>
          </a:p>
          <a:p>
            <a:r>
              <a:rPr lang="en-US" dirty="0">
                <a:solidFill>
                  <a:srgbClr val="3F93D0"/>
                </a:solidFill>
                <a:latin typeface="Times New Roman" panose="02020603050405020304" pitchFamily="18" charset="0"/>
                <a:cs typeface="Times New Roman" panose="02020603050405020304" pitchFamily="18" charset="0"/>
              </a:rPr>
              <a:t>Try and identify two similar figures and click the correct answer</a:t>
            </a:r>
            <a:r>
              <a:rPr lang="en-US"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D:\VIP Data\Supriya\All logos\Psychometrica.in.png"/>
          <p:cNvPicPr>
            <a:picLocks noChangeAspect="1" noChangeArrowheads="1"/>
          </p:cNvPicPr>
          <p:nvPr/>
        </p:nvPicPr>
        <p:blipFill>
          <a:blip r:embed="rId2" cstate="print"/>
          <a:srcRect/>
          <a:stretch>
            <a:fillRect/>
          </a:stretch>
        </p:blipFill>
        <p:spPr bwMode="auto">
          <a:xfrm>
            <a:off x="7010400" y="6535919"/>
            <a:ext cx="1981200" cy="322081"/>
          </a:xfrm>
          <a:prstGeom prst="rect">
            <a:avLst/>
          </a:prstGeom>
          <a:noFill/>
        </p:spPr>
      </p:pic>
      <p:sp>
        <p:nvSpPr>
          <p:cNvPr id="5" name="Title 1"/>
          <p:cNvSpPr txBox="1"/>
          <p:nvPr/>
        </p:nvSpPr>
        <p:spPr>
          <a:xfrm>
            <a:off x="457200" y="1381780"/>
            <a:ext cx="8305800" cy="4495800"/>
          </a:xfrm>
          <a:prstGeom prst="rect">
            <a:avLst/>
          </a:prstGeom>
        </p:spPr>
        <p:txBody>
          <a:bodyPr vert="horz" lIns="91440" tIns="45720" rIns="91440" bIns="45720" rtlCol="0" anchor="ctr">
            <a:noAutofit/>
          </a:bodyPr>
          <a:lstStyle/>
          <a:p>
            <a:pPr algn="just">
              <a:lnSpc>
                <a:spcPct val="120000"/>
              </a:lnSpc>
            </a:pPr>
            <a:r>
              <a:rPr lang="en-US" sz="2000" b="1" dirty="0">
                <a:solidFill>
                  <a:srgbClr val="0070C0"/>
                </a:solidFill>
                <a:latin typeface="Times New Roman" panose="02020603050405020304" pitchFamily="18" charset="0"/>
                <a:cs typeface="Times New Roman" panose="02020603050405020304" pitchFamily="18" charset="0"/>
              </a:rPr>
              <a:t>This is a test of memorizing Picture-Number combinations. The test is in two parts. In each part, there is a Memory page and a Test page. You are required to remember 21 picture-number pairs given on the Memory page. </a:t>
            </a:r>
          </a:p>
          <a:p>
            <a:pPr algn="just">
              <a:lnSpc>
                <a:spcPct val="120000"/>
              </a:lnSpc>
            </a:pPr>
            <a:r>
              <a:rPr lang="en-US" sz="800" b="1" dirty="0">
                <a:solidFill>
                  <a:srgbClr val="0070C0"/>
                </a:solidFill>
                <a:latin typeface="Times New Roman" panose="02020603050405020304" pitchFamily="18" charset="0"/>
                <a:cs typeface="Times New Roman" panose="02020603050405020304" pitchFamily="18" charset="0"/>
              </a:rPr>
              <a:t>  </a:t>
            </a:r>
          </a:p>
          <a:p>
            <a:pPr algn="just">
              <a:lnSpc>
                <a:spcPct val="120000"/>
              </a:lnSpc>
            </a:pPr>
            <a:r>
              <a:rPr lang="en-US" sz="2000" b="1" dirty="0">
                <a:solidFill>
                  <a:srgbClr val="0070C0"/>
                </a:solidFill>
                <a:latin typeface="Times New Roman" panose="02020603050405020304" pitchFamily="18" charset="0"/>
                <a:cs typeface="Times New Roman" panose="02020603050405020304" pitchFamily="18" charset="0"/>
              </a:rPr>
              <a:t>After some time you will be asked to go to the Test page, which shows the pictures in a different order.</a:t>
            </a:r>
          </a:p>
          <a:p>
            <a:pPr algn="just">
              <a:lnSpc>
                <a:spcPct val="120000"/>
              </a:lnSpc>
            </a:pPr>
            <a:r>
              <a:rPr lang="en-US" sz="800" b="1" dirty="0">
                <a:solidFill>
                  <a:srgbClr val="0070C0"/>
                </a:solidFill>
                <a:latin typeface="Times New Roman" panose="02020603050405020304" pitchFamily="18" charset="0"/>
                <a:cs typeface="Times New Roman" panose="02020603050405020304" pitchFamily="18" charset="0"/>
              </a:rPr>
              <a:t>  </a:t>
            </a:r>
          </a:p>
          <a:p>
            <a:pPr algn="just">
              <a:lnSpc>
                <a:spcPct val="120000"/>
              </a:lnSpc>
            </a:pPr>
            <a:r>
              <a:rPr lang="en-US" sz="2000" b="1" dirty="0">
                <a:solidFill>
                  <a:srgbClr val="0070C0"/>
                </a:solidFill>
                <a:latin typeface="Times New Roman" panose="02020603050405020304" pitchFamily="18" charset="0"/>
                <a:cs typeface="Times New Roman" panose="02020603050405020304" pitchFamily="18" charset="0"/>
              </a:rPr>
              <a:t>You will have to indicate the numbers that go with them. </a:t>
            </a:r>
          </a:p>
          <a:p>
            <a:pPr algn="just">
              <a:lnSpc>
                <a:spcPct val="120000"/>
              </a:lnSpc>
            </a:pPr>
            <a:endParaRPr lang="en-US" sz="800" b="1" dirty="0">
              <a:solidFill>
                <a:srgbClr val="0070C0"/>
              </a:solidFill>
              <a:latin typeface="Times New Roman" panose="02020603050405020304" pitchFamily="18" charset="0"/>
              <a:cs typeface="Times New Roman" panose="02020603050405020304" pitchFamily="18" charset="0"/>
            </a:endParaRPr>
          </a:p>
          <a:p>
            <a:pPr algn="just">
              <a:lnSpc>
                <a:spcPct val="120000"/>
              </a:lnSpc>
            </a:pPr>
            <a:r>
              <a:rPr lang="en-US" sz="2000" b="1" dirty="0">
                <a:solidFill>
                  <a:srgbClr val="0070C0"/>
                </a:solidFill>
                <a:latin typeface="Times New Roman" panose="02020603050405020304" pitchFamily="18" charset="0"/>
                <a:cs typeface="Times New Roman" panose="02020603050405020304" pitchFamily="18" charset="0"/>
              </a:rPr>
              <a:t>You may pick your answer out of the four options given for each picture and mark the correct answer. </a:t>
            </a:r>
          </a:p>
        </p:txBody>
      </p:sp>
      <p:sp>
        <p:nvSpPr>
          <p:cNvPr id="2" name="TextBox 1"/>
          <p:cNvSpPr txBox="1"/>
          <p:nvPr/>
        </p:nvSpPr>
        <p:spPr>
          <a:xfrm>
            <a:off x="2057400" y="698041"/>
            <a:ext cx="5562600" cy="1015663"/>
          </a:xfrm>
          <a:prstGeom prst="rect">
            <a:avLst/>
          </a:prstGeom>
          <a:noFill/>
        </p:spPr>
        <p:txBody>
          <a:bodyPr wrap="square" rtlCol="0">
            <a:spAutoFit/>
          </a:bodyPr>
          <a:lstStyle/>
          <a:p>
            <a:pPr algn="ctr"/>
            <a:r>
              <a:rPr lang="en-US" sz="2800" b="1" dirty="0">
                <a:solidFill>
                  <a:schemeClr val="accent3">
                    <a:lumMod val="50000"/>
                  </a:schemeClr>
                </a:solidFill>
                <a:latin typeface="Times New Roman" panose="02020603050405020304" pitchFamily="18" charset="0"/>
                <a:cs typeface="Times New Roman" panose="02020603050405020304" pitchFamily="18" charset="0"/>
              </a:rPr>
              <a:t>TEST 4: </a:t>
            </a:r>
            <a:r>
              <a:rPr lang="en-US" sz="2800" b="1" dirty="0">
                <a:solidFill>
                  <a:srgbClr val="C00000"/>
                </a:solidFill>
                <a:latin typeface="Times New Roman" panose="02020603050405020304" pitchFamily="18" charset="0"/>
                <a:cs typeface="Times New Roman" panose="02020603050405020304" pitchFamily="18" charset="0"/>
              </a:rPr>
              <a:t/>
            </a:r>
            <a:br>
              <a:rPr lang="en-US" sz="2800" b="1" dirty="0">
                <a:solidFill>
                  <a:srgbClr val="C00000"/>
                </a:solidFill>
                <a:latin typeface="Times New Roman" panose="02020603050405020304" pitchFamily="18" charset="0"/>
                <a:cs typeface="Times New Roman" panose="02020603050405020304" pitchFamily="18" charset="0"/>
              </a:rPr>
            </a:br>
            <a:r>
              <a:rPr lang="en-US" sz="3200" b="1" dirty="0">
                <a:solidFill>
                  <a:srgbClr val="C00000"/>
                </a:solidFill>
                <a:latin typeface="Times New Roman" panose="02020603050405020304" pitchFamily="18" charset="0"/>
                <a:cs typeface="Times New Roman" panose="02020603050405020304" pitchFamily="18" charset="0"/>
              </a:rPr>
              <a:t>Memory Test</a:t>
            </a:r>
          </a:p>
        </p:txBody>
      </p:sp>
      <p:sp>
        <p:nvSpPr>
          <p:cNvPr id="7" name="Isosceles Triangle 6"/>
          <p:cNvSpPr/>
          <p:nvPr/>
        </p:nvSpPr>
        <p:spPr>
          <a:xfrm rot="5400000">
            <a:off x="266700" y="2095500"/>
            <a:ext cx="152400" cy="762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5400000">
            <a:off x="266700" y="3390900"/>
            <a:ext cx="152400" cy="762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5400000">
            <a:off x="266700" y="4229100"/>
            <a:ext cx="152400" cy="762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5400000">
            <a:off x="266700" y="4762500"/>
            <a:ext cx="152400" cy="762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828</Words>
  <Application>Microsoft Office PowerPoint</Application>
  <PresentationFormat>On-screen Show (4:3)</PresentationFormat>
  <Paragraphs>77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Desk11</dc:creator>
  <cp:lastModifiedBy>Ratheesh S</cp:lastModifiedBy>
  <cp:revision>87</cp:revision>
  <dcterms:created xsi:type="dcterms:W3CDTF">2019-04-18T06:45:00Z</dcterms:created>
  <dcterms:modified xsi:type="dcterms:W3CDTF">2019-04-24T04:45:15Z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1033-10.2.0.7646</vt:lpwstr>
  </property>
</Properties>
</file>